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handoutMasterIdLst>
    <p:handoutMasterId r:id="rId14"/>
  </p:handoutMasterIdLst>
  <p:sldIdLst>
    <p:sldId id="358" r:id="rId2"/>
    <p:sldId id="507" r:id="rId3"/>
    <p:sldId id="508" r:id="rId4"/>
    <p:sldId id="512" r:id="rId5"/>
    <p:sldId id="516" r:id="rId6"/>
    <p:sldId id="515" r:id="rId7"/>
    <p:sldId id="509" r:id="rId8"/>
    <p:sldId id="510" r:id="rId9"/>
    <p:sldId id="495" r:id="rId10"/>
    <p:sldId id="513" r:id="rId11"/>
    <p:sldId id="514" r:id="rId1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00"/>
    <a:srgbClr val="820000"/>
    <a:srgbClr val="DE980C"/>
    <a:srgbClr val="FFFFFF"/>
    <a:srgbClr val="F2F2F2"/>
    <a:srgbClr val="460000"/>
    <a:srgbClr val="FFFFCC"/>
    <a:srgbClr val="A20000"/>
    <a:srgbClr val="93B3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96000" autoAdjust="0"/>
  </p:normalViewPr>
  <p:slideViewPr>
    <p:cSldViewPr>
      <p:cViewPr>
        <p:scale>
          <a:sx n="100" d="100"/>
          <a:sy n="100" d="100"/>
        </p:scale>
        <p:origin x="-336" y="11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9093"/>
          </a:xfrm>
          <a:prstGeom prst="rect">
            <a:avLst/>
          </a:prstGeom>
        </p:spPr>
        <p:txBody>
          <a:bodyPr vert="horz" lIns="91173" tIns="45586" rIns="91173" bIns="4558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5" y="1"/>
            <a:ext cx="2971800" cy="499093"/>
          </a:xfrm>
          <a:prstGeom prst="rect">
            <a:avLst/>
          </a:prstGeom>
        </p:spPr>
        <p:txBody>
          <a:bodyPr vert="horz" lIns="91173" tIns="45586" rIns="91173" bIns="45586" rtlCol="0"/>
          <a:lstStyle>
            <a:lvl1pPr algn="r">
              <a:defRPr sz="1200"/>
            </a:lvl1pPr>
          </a:lstStyle>
          <a:p>
            <a:fld id="{A16B5038-97E5-41F3-8CEF-D44B728CDC93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8188"/>
            <a:ext cx="2971800" cy="499091"/>
          </a:xfrm>
          <a:prstGeom prst="rect">
            <a:avLst/>
          </a:prstGeom>
        </p:spPr>
        <p:txBody>
          <a:bodyPr vert="horz" lIns="91173" tIns="45586" rIns="91173" bIns="4558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5" y="9448188"/>
            <a:ext cx="2971800" cy="499091"/>
          </a:xfrm>
          <a:prstGeom prst="rect">
            <a:avLst/>
          </a:prstGeom>
        </p:spPr>
        <p:txBody>
          <a:bodyPr vert="horz" lIns="91173" tIns="45586" rIns="91173" bIns="45586" rtlCol="0" anchor="b"/>
          <a:lstStyle>
            <a:lvl1pPr algn="r">
              <a:defRPr sz="1200"/>
            </a:lvl1pPr>
          </a:lstStyle>
          <a:p>
            <a:fld id="{3DB22EA9-542D-4754-9629-0AD2C0BD9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981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71800" cy="497363"/>
          </a:xfrm>
          <a:prstGeom prst="rect">
            <a:avLst/>
          </a:prstGeom>
        </p:spPr>
        <p:txBody>
          <a:bodyPr vert="horz" lIns="91173" tIns="45586" rIns="91173" bIns="4558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5" y="3"/>
            <a:ext cx="2971800" cy="497363"/>
          </a:xfrm>
          <a:prstGeom prst="rect">
            <a:avLst/>
          </a:prstGeom>
        </p:spPr>
        <p:txBody>
          <a:bodyPr vert="horz" lIns="91173" tIns="45586" rIns="91173" bIns="45586" rtlCol="0"/>
          <a:lstStyle>
            <a:lvl1pPr algn="r">
              <a:defRPr sz="1200"/>
            </a:lvl1pPr>
          </a:lstStyle>
          <a:p>
            <a:fld id="{301A2955-A237-4B5D-B785-9F209811ADA5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73" tIns="45586" rIns="91173" bIns="4558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8"/>
            <a:ext cx="5486400" cy="4476275"/>
          </a:xfrm>
          <a:prstGeom prst="rect">
            <a:avLst/>
          </a:prstGeom>
        </p:spPr>
        <p:txBody>
          <a:bodyPr vert="horz" lIns="91173" tIns="45586" rIns="91173" bIns="4558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88"/>
            <a:ext cx="2971800" cy="497363"/>
          </a:xfrm>
          <a:prstGeom prst="rect">
            <a:avLst/>
          </a:prstGeom>
        </p:spPr>
        <p:txBody>
          <a:bodyPr vert="horz" lIns="91173" tIns="45586" rIns="91173" bIns="4558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5" y="9448188"/>
            <a:ext cx="2971800" cy="497363"/>
          </a:xfrm>
          <a:prstGeom prst="rect">
            <a:avLst/>
          </a:prstGeom>
        </p:spPr>
        <p:txBody>
          <a:bodyPr vert="horz" lIns="91173" tIns="45586" rIns="91173" bIns="45586" rtlCol="0" anchor="b"/>
          <a:lstStyle>
            <a:lvl1pPr algn="r">
              <a:defRPr sz="1200"/>
            </a:lvl1pPr>
          </a:lstStyle>
          <a:p>
            <a:fld id="{BE45EEFB-D0FE-4134-8278-D9432EBB81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985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5EEFB-D0FE-4134-8278-D9432EBB81B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310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5EEFB-D0FE-4134-8278-D9432EBB81B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340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5EEFB-D0FE-4134-8278-D9432EBB81B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010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5EEFB-D0FE-4134-8278-D9432EBB81B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010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5EEFB-D0FE-4134-8278-D9432EBB81B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010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5EEFB-D0FE-4134-8278-D9432EBB81B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010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5EEFB-D0FE-4134-8278-D9432EBB81B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923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24EA-851D-4967-AE5F-DC266AA63DEA}" type="datetime1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6AD6-0F40-4510-9C0E-9CC5720B8311}" type="datetime1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429E-0AC2-401B-83CD-EE0D6E56929F}" type="datetime1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9C69-4D29-46F1-A7BD-79ECB4FB809D}" type="datetime1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2991-60BC-4E65-AE40-8E6648948469}" type="datetime1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8168-6E2E-4E99-ADEC-EC1494411228}" type="datetime1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BACF-763E-4F64-820D-CE5DD67F1297}" type="datetime1">
              <a:rPr lang="ru-RU" smtClean="0"/>
              <a:t>17.11.2021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04A8-27D9-466B-AD42-0F6A91C63710}" type="datetime1">
              <a:rPr lang="ru-RU" smtClean="0"/>
              <a:t>17.11.2021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C0B2-E517-4CCD-9E5F-EE167CCFF957}" type="datetime1">
              <a:rPr lang="ru-RU" smtClean="0"/>
              <a:t>17.11.2021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8802-C4AA-44DB-A317-15DF82FC74B4}" type="datetime1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0B9B-93E9-4A08-BEB7-9B15C30D7871}" type="datetime1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A166F83-9173-4C3F-9EF4-11E5D93DB2FE}" type="datetime1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лилиния 23"/>
          <p:cNvSpPr/>
          <p:nvPr/>
        </p:nvSpPr>
        <p:spPr>
          <a:xfrm>
            <a:off x="0" y="161232"/>
            <a:ext cx="7668344" cy="603448"/>
          </a:xfrm>
          <a:custGeom>
            <a:avLst/>
            <a:gdLst>
              <a:gd name="connsiteX0" fmla="*/ 0 w 7632848"/>
              <a:gd name="connsiteY0" fmla="*/ 0 h 576064"/>
              <a:gd name="connsiteX1" fmla="*/ 7632848 w 7632848"/>
              <a:gd name="connsiteY1" fmla="*/ 0 h 576064"/>
              <a:gd name="connsiteX2" fmla="*/ 7632848 w 7632848"/>
              <a:gd name="connsiteY2" fmla="*/ 576064 h 576064"/>
              <a:gd name="connsiteX3" fmla="*/ 0 w 7632848"/>
              <a:gd name="connsiteY3" fmla="*/ 576064 h 576064"/>
              <a:gd name="connsiteX4" fmla="*/ 0 w 7632848"/>
              <a:gd name="connsiteY4" fmla="*/ 0 h 576064"/>
              <a:gd name="connsiteX0" fmla="*/ 0 w 7632848"/>
              <a:gd name="connsiteY0" fmla="*/ 0 h 576064"/>
              <a:gd name="connsiteX1" fmla="*/ 7632848 w 7632848"/>
              <a:gd name="connsiteY1" fmla="*/ 0 h 576064"/>
              <a:gd name="connsiteX2" fmla="*/ 7632848 w 7632848"/>
              <a:gd name="connsiteY2" fmla="*/ 576064 h 576064"/>
              <a:gd name="connsiteX3" fmla="*/ 288032 w 7632848"/>
              <a:gd name="connsiteY3" fmla="*/ 576064 h 576064"/>
              <a:gd name="connsiteX4" fmla="*/ 0 w 7632848"/>
              <a:gd name="connsiteY4" fmla="*/ 0 h 576064"/>
              <a:gd name="connsiteX0" fmla="*/ 0 w 7632848"/>
              <a:gd name="connsiteY0" fmla="*/ 0 h 576064"/>
              <a:gd name="connsiteX1" fmla="*/ 7344816 w 7632848"/>
              <a:gd name="connsiteY1" fmla="*/ 0 h 576064"/>
              <a:gd name="connsiteX2" fmla="*/ 7632848 w 7632848"/>
              <a:gd name="connsiteY2" fmla="*/ 576064 h 576064"/>
              <a:gd name="connsiteX3" fmla="*/ 288032 w 7632848"/>
              <a:gd name="connsiteY3" fmla="*/ 576064 h 576064"/>
              <a:gd name="connsiteX4" fmla="*/ 0 w 7632848"/>
              <a:gd name="connsiteY4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2848" h="576064">
                <a:moveTo>
                  <a:pt x="0" y="0"/>
                </a:moveTo>
                <a:lnTo>
                  <a:pt x="7344816" y="0"/>
                </a:lnTo>
                <a:lnTo>
                  <a:pt x="7632848" y="576064"/>
                </a:lnTo>
                <a:lnTo>
                  <a:pt x="288032" y="57606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3760">
                  <a:alpha val="82000"/>
                </a:srgbClr>
              </a:gs>
              <a:gs pos="39999">
                <a:srgbClr val="0070C0">
                  <a:alpha val="81000"/>
                </a:srgbClr>
              </a:gs>
              <a:gs pos="70000">
                <a:srgbClr val="0070C0"/>
              </a:gs>
              <a:gs pos="100000">
                <a:srgbClr val="003366">
                  <a:alpha val="91000"/>
                </a:srgbClr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35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n-ea"/>
                <a:cs typeface="+mn-cs"/>
              </a:rPr>
              <a:t>ГУ МВД РОССИИ</a:t>
            </a:r>
          </a:p>
          <a:p>
            <a:pPr marL="14335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n-ea"/>
                <a:cs typeface="+mn-cs"/>
              </a:rPr>
              <a:t>ПО АЛТАЙСКОМУ КРАЮ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29" name="Полилиния 28"/>
          <p:cNvSpPr/>
          <p:nvPr/>
        </p:nvSpPr>
        <p:spPr>
          <a:xfrm flipV="1">
            <a:off x="0" y="6707306"/>
            <a:ext cx="6084168" cy="106070"/>
          </a:xfrm>
          <a:custGeom>
            <a:avLst/>
            <a:gdLst>
              <a:gd name="connsiteX0" fmla="*/ 0 w 6084168"/>
              <a:gd name="connsiteY0" fmla="*/ 0 h 129652"/>
              <a:gd name="connsiteX1" fmla="*/ 6084168 w 6084168"/>
              <a:gd name="connsiteY1" fmla="*/ 0 h 129652"/>
              <a:gd name="connsiteX2" fmla="*/ 6084168 w 6084168"/>
              <a:gd name="connsiteY2" fmla="*/ 129652 h 129652"/>
              <a:gd name="connsiteX3" fmla="*/ 0 w 6084168"/>
              <a:gd name="connsiteY3" fmla="*/ 129652 h 129652"/>
              <a:gd name="connsiteX4" fmla="*/ 0 w 6084168"/>
              <a:gd name="connsiteY4" fmla="*/ 0 h 129652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107504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107504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4168" h="144016">
                <a:moveTo>
                  <a:pt x="0" y="0"/>
                </a:moveTo>
                <a:lnTo>
                  <a:pt x="6084168" y="0"/>
                </a:lnTo>
                <a:lnTo>
                  <a:pt x="6012160" y="144016"/>
                </a:lnTo>
                <a:lnTo>
                  <a:pt x="0" y="12965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3366">
                  <a:alpha val="80000"/>
                </a:srgbClr>
              </a:gs>
              <a:gs pos="39999">
                <a:srgbClr val="0070C0">
                  <a:alpha val="79000"/>
                </a:srgbClr>
              </a:gs>
              <a:gs pos="70000">
                <a:srgbClr val="0070C0">
                  <a:alpha val="56000"/>
                </a:srgbClr>
              </a:gs>
              <a:gs pos="100000">
                <a:srgbClr val="003366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34143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24128" y="6764362"/>
            <a:ext cx="3419872" cy="49014"/>
          </a:xfrm>
          <a:prstGeom prst="rect">
            <a:avLst/>
          </a:prstGeom>
          <a:gradFill flip="none" rotWithShape="1">
            <a:gsLst>
              <a:gs pos="0">
                <a:srgbClr val="C0504D">
                  <a:lumMod val="50000"/>
                </a:srgbClr>
              </a:gs>
              <a:gs pos="39999">
                <a:srgbClr val="C0504D">
                  <a:lumMod val="75000"/>
                </a:srgbClr>
              </a:gs>
              <a:gs pos="70000">
                <a:srgbClr val="C0504D">
                  <a:lumMod val="75000"/>
                </a:srgbClr>
              </a:gs>
              <a:gs pos="100000">
                <a:srgbClr val="C0504D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34143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41789" y="1812953"/>
            <a:ext cx="9144000" cy="183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4200" dirty="0" smtClean="0">
                <a:solidFill>
                  <a:schemeClr val="tx2">
                    <a:lumMod val="25000"/>
                  </a:schemeClr>
                </a:solidFill>
                <a:latin typeface="Impact" panose="020B0806030902050204" pitchFamily="34" charset="0"/>
              </a:rPr>
              <a:t>Ответственность </a:t>
            </a:r>
            <a:r>
              <a:rPr lang="ru-RU" sz="4200" dirty="0" smtClean="0">
                <a:solidFill>
                  <a:srgbClr val="FF0000"/>
                </a:solidFill>
                <a:latin typeface="Impact" panose="020B0806030902050204" pitchFamily="34" charset="0"/>
              </a:rPr>
              <a:t>подростков</a:t>
            </a:r>
            <a:r>
              <a:rPr lang="ru-RU" sz="4200" dirty="0" smtClean="0">
                <a:solidFill>
                  <a:schemeClr val="tx2">
                    <a:lumMod val="25000"/>
                  </a:schemeClr>
                </a:solidFill>
                <a:latin typeface="Impact" panose="020B0806030902050204" pitchFamily="34" charset="0"/>
              </a:rPr>
              <a:t> за употребление  и распространение наркотиков: закон и последствия </a:t>
            </a:r>
            <a:endParaRPr lang="ru-RU" sz="4200" dirty="0">
              <a:solidFill>
                <a:schemeClr val="tx2">
                  <a:lumMod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AutoShape 2" descr="Никаких наркотиков, знаки стоп наркотики. | Премиум вект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9" t="6412" r="12546" b="29428"/>
          <a:stretch/>
        </p:blipFill>
        <p:spPr bwMode="auto">
          <a:xfrm>
            <a:off x="7434064" y="4943227"/>
            <a:ext cx="1485901" cy="1381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6732" y="4005064"/>
            <a:ext cx="8234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«УМЕЙ СКАЗАТЬ НЕТ!»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73" y="-27271"/>
            <a:ext cx="1375388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477551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1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  <p:bldP spid="30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87085" y="120073"/>
            <a:ext cx="8926285" cy="581891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bg2">
                  <a:lumMod val="90000"/>
                </a:schemeClr>
              </a:solidFill>
              <a:latin typeface="Impact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1521" y="188642"/>
            <a:ext cx="5832647" cy="453677"/>
          </a:xfrm>
          <a:prstGeom prst="rect">
            <a:avLst/>
          </a:prstGeom>
          <a:solidFill>
            <a:srgbClr val="297FD5">
              <a:lumMod val="75000"/>
            </a:srgbClr>
          </a:solidFill>
          <a:ln w="222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37" name="Подзаголовок 2"/>
          <p:cNvSpPr txBox="1">
            <a:spLocks/>
          </p:cNvSpPr>
          <p:nvPr/>
        </p:nvSpPr>
        <p:spPr>
          <a:xfrm>
            <a:off x="1043608" y="188640"/>
            <a:ext cx="3744416" cy="449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ГУ МВД РОССИИ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ПО  АЛТАЙСКОМУ КРАЮ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40" name="Полилиния 39"/>
          <p:cNvSpPr/>
          <p:nvPr/>
        </p:nvSpPr>
        <p:spPr>
          <a:xfrm flipV="1">
            <a:off x="0" y="6707306"/>
            <a:ext cx="6084168" cy="106070"/>
          </a:xfrm>
          <a:custGeom>
            <a:avLst/>
            <a:gdLst>
              <a:gd name="connsiteX0" fmla="*/ 0 w 6084168"/>
              <a:gd name="connsiteY0" fmla="*/ 0 h 129652"/>
              <a:gd name="connsiteX1" fmla="*/ 6084168 w 6084168"/>
              <a:gd name="connsiteY1" fmla="*/ 0 h 129652"/>
              <a:gd name="connsiteX2" fmla="*/ 6084168 w 6084168"/>
              <a:gd name="connsiteY2" fmla="*/ 129652 h 129652"/>
              <a:gd name="connsiteX3" fmla="*/ 0 w 6084168"/>
              <a:gd name="connsiteY3" fmla="*/ 129652 h 129652"/>
              <a:gd name="connsiteX4" fmla="*/ 0 w 6084168"/>
              <a:gd name="connsiteY4" fmla="*/ 0 h 129652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107504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107504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4168" h="144016">
                <a:moveTo>
                  <a:pt x="0" y="0"/>
                </a:moveTo>
                <a:lnTo>
                  <a:pt x="6084168" y="0"/>
                </a:lnTo>
                <a:lnTo>
                  <a:pt x="6012160" y="144016"/>
                </a:lnTo>
                <a:lnTo>
                  <a:pt x="0" y="12965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3366">
                  <a:alpha val="80000"/>
                </a:srgbClr>
              </a:gs>
              <a:gs pos="39999">
                <a:srgbClr val="0070C0">
                  <a:alpha val="79000"/>
                </a:srgbClr>
              </a:gs>
              <a:gs pos="70000">
                <a:srgbClr val="0070C0">
                  <a:alpha val="56000"/>
                </a:srgbClr>
              </a:gs>
              <a:gs pos="100000">
                <a:srgbClr val="003366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34143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24128" y="6764362"/>
            <a:ext cx="3419872" cy="49014"/>
          </a:xfrm>
          <a:prstGeom prst="rect">
            <a:avLst/>
          </a:prstGeom>
          <a:gradFill flip="none" rotWithShape="1">
            <a:gsLst>
              <a:gs pos="0">
                <a:srgbClr val="C0504D">
                  <a:lumMod val="50000"/>
                </a:srgbClr>
              </a:gs>
              <a:gs pos="39999">
                <a:srgbClr val="C0504D">
                  <a:lumMod val="75000"/>
                </a:srgbClr>
              </a:gs>
              <a:gs pos="70000">
                <a:srgbClr val="C0504D">
                  <a:lumMod val="75000"/>
                </a:srgbClr>
              </a:gs>
              <a:gs pos="100000">
                <a:srgbClr val="C0504D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34143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251523" y="758418"/>
            <a:ext cx="8761847" cy="942390"/>
            <a:chOff x="251521" y="852727"/>
            <a:chExt cx="8664238" cy="1377038"/>
          </a:xfrm>
        </p:grpSpPr>
        <p:sp>
          <p:nvSpPr>
            <p:cNvPr id="43" name="Прямоугольник с одним вырезанным углом 42"/>
            <p:cNvSpPr/>
            <p:nvPr/>
          </p:nvSpPr>
          <p:spPr>
            <a:xfrm>
              <a:off x="458821" y="852727"/>
              <a:ext cx="8371771" cy="1377038"/>
            </a:xfrm>
            <a:prstGeom prst="snip1Rect">
              <a:avLst>
                <a:gd name="adj" fmla="val 0"/>
              </a:avLst>
            </a:prstGeom>
            <a:solidFill>
              <a:schemeClr val="accent5">
                <a:lumMod val="2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algn="ctr">
                <a:defRPr/>
              </a:pPr>
              <a:r>
                <a:rPr lang="ru-RU" sz="2600" dirty="0" smtClean="0">
                  <a:solidFill>
                    <a:schemeClr val="bg1"/>
                  </a:solidFill>
                  <a:latin typeface="Impact" pitchFamily="34" charset="0"/>
                </a:rPr>
                <a:t>Уголовная ответственность за склонение к потреблению наркотиков (ст. 230 УК РФ)</a:t>
              </a:r>
              <a:endParaRPr lang="ru-RU" sz="26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  <p:sp>
          <p:nvSpPr>
            <p:cNvPr id="44" name="Прямоугольник с одним вырезанным углом 43"/>
            <p:cNvSpPr/>
            <p:nvPr/>
          </p:nvSpPr>
          <p:spPr>
            <a:xfrm>
              <a:off x="251521" y="852728"/>
              <a:ext cx="8664238" cy="694482"/>
            </a:xfrm>
            <a:prstGeom prst="snip1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 anchorCtr="0"/>
            <a:lstStyle/>
            <a:p>
              <a:pPr algn="ctr">
                <a:defRPr/>
              </a:pPr>
              <a:endParaRPr lang="ru-RU" sz="2800" dirty="0">
                <a:ln>
                  <a:solidFill>
                    <a:schemeClr val="accent5">
                      <a:lumMod val="25000"/>
                    </a:schemeClr>
                  </a:solidFill>
                </a:ln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sp>
        <p:nvSpPr>
          <p:cNvPr id="45" name="Равнобедренный треугольник 44"/>
          <p:cNvSpPr/>
          <p:nvPr/>
        </p:nvSpPr>
        <p:spPr>
          <a:xfrm rot="5400000" flipH="1">
            <a:off x="47461" y="996172"/>
            <a:ext cx="933003" cy="476268"/>
          </a:xfrm>
          <a:prstGeom prst="triangle">
            <a:avLst>
              <a:gd name="adj" fmla="val 50888"/>
            </a:avLst>
          </a:prstGeom>
          <a:solidFill>
            <a:schemeClr val="accent5">
              <a:lumMod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164288" y="1772816"/>
            <a:ext cx="1880054" cy="1960358"/>
          </a:xfrm>
          <a:prstGeom prst="roundRect">
            <a:avLst/>
          </a:prstGeom>
          <a:solidFill>
            <a:schemeClr val="accent2">
              <a:lumMod val="50000"/>
              <a:alpha val="8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stA="53000" endPos="0" dist="114300" dir="5400000" sy="-100000" algn="bl" rotWithShape="0"/>
            <a:softEdge rad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Impact" panose="020B0806030902050204" pitchFamily="34" charset="0"/>
              </a:rPr>
              <a:t>от 3 до 5 лет </a:t>
            </a:r>
          </a:p>
          <a:p>
            <a:pPr algn="ctr"/>
            <a:r>
              <a:rPr lang="ru-RU" sz="20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Impact" panose="020B0806030902050204" pitchFamily="34" charset="0"/>
              </a:rPr>
              <a:t>лишения свободы</a:t>
            </a:r>
            <a:endParaRPr lang="ru-RU" sz="2000" dirty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47" name="Пятиугольник 46"/>
          <p:cNvSpPr/>
          <p:nvPr/>
        </p:nvSpPr>
        <p:spPr>
          <a:xfrm>
            <a:off x="251520" y="1835227"/>
            <a:ext cx="6945465" cy="1809797"/>
          </a:xfrm>
          <a:prstGeom prst="homePlate">
            <a:avLst/>
          </a:prstGeom>
          <a:solidFill>
            <a:schemeClr val="accent2">
              <a:lumMod val="50000"/>
              <a:alpha val="33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stA="53000" endPos="0" dist="114300" dir="5400000" sy="-100000" algn="bl" rotWithShape="0"/>
            <a:softEdge rad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2000"/>
              </a:lnSpc>
            </a:pPr>
            <a:r>
              <a:rPr lang="ru-RU" sz="25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FFCC"/>
                </a:solidFill>
                <a:latin typeface="Impact" panose="020B0806030902050204" pitchFamily="34" charset="0"/>
              </a:rPr>
              <a:t>Склонение – возбуждение желания к потреблению (уговоры, предложение, дача совета, рекомендация, обман)</a:t>
            </a:r>
            <a:endParaRPr lang="ru-RU" sz="2500" dirty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rgbClr val="FFFFCC"/>
              </a:solidFill>
              <a:latin typeface="Impact" panose="020B080603090205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11560" y="3717032"/>
            <a:ext cx="3469609" cy="2118055"/>
          </a:xfrm>
          <a:prstGeom prst="roundRect">
            <a:avLst/>
          </a:prstGeom>
          <a:solidFill>
            <a:srgbClr val="820000">
              <a:alpha val="80000"/>
            </a:srgb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stA="53000" endPos="0" dist="114300" dir="5400000" sy="-100000" algn="bl" rotWithShape="0"/>
            <a:softEdge rad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FFCC"/>
                </a:solidFill>
                <a:latin typeface="Impact" panose="020B0806030902050204" pitchFamily="34" charset="0"/>
              </a:rPr>
              <a:t>В случае применения насилия,</a:t>
            </a:r>
          </a:p>
          <a:p>
            <a:pPr algn="ctr"/>
            <a:r>
              <a:rPr lang="ru-RU" sz="24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FFCC"/>
                </a:solidFill>
                <a:latin typeface="Impact" panose="020B0806030902050204" pitchFamily="34" charset="0"/>
              </a:rPr>
              <a:t>использования сети Интернет – до 10 лет лишения свободы!</a:t>
            </a:r>
            <a:endParaRPr lang="ru-RU" sz="2400" dirty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rgbClr val="FFFFCC"/>
              </a:solidFill>
              <a:latin typeface="Impact" panose="020B080603090205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148064" y="3687209"/>
            <a:ext cx="3469609" cy="2118055"/>
          </a:xfrm>
          <a:prstGeom prst="roundRect">
            <a:avLst/>
          </a:prstGeom>
          <a:solidFill>
            <a:srgbClr val="820000">
              <a:alpha val="80000"/>
            </a:srgb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stA="53000" endPos="0" dist="114300" dir="5400000" sy="-100000" algn="bl" rotWithShape="0"/>
            <a:softEdge rad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FFCC"/>
                </a:solidFill>
                <a:latin typeface="Impact" panose="020B0806030902050204" pitchFamily="34" charset="0"/>
              </a:rPr>
              <a:t>Если это повлекло смерть человека, в </a:t>
            </a:r>
            <a:r>
              <a:rPr lang="ru-RU" sz="2400" dirty="0" err="1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FFCC"/>
                </a:solidFill>
                <a:latin typeface="Impact" panose="020B0806030902050204" pitchFamily="34" charset="0"/>
              </a:rPr>
              <a:t>т.ч</a:t>
            </a:r>
            <a:r>
              <a:rPr lang="ru-RU" sz="24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FFCC"/>
                </a:solidFill>
                <a:latin typeface="Impact" panose="020B0806030902050204" pitchFamily="34" charset="0"/>
              </a:rPr>
              <a:t>. двух и более – до 10 лет лишения свободы!</a:t>
            </a:r>
            <a:endParaRPr lang="ru-RU" sz="2400" dirty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rgbClr val="FFFFCC"/>
              </a:solidFill>
              <a:latin typeface="Impact" panose="020B080603090205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93" y="130221"/>
            <a:ext cx="967668" cy="53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547966" y="5783976"/>
            <a:ext cx="8234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«УМЕЙ СКАЗАТЬ НЕТ!»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87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1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1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33" grpId="0" animBg="1"/>
      <p:bldP spid="23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085" y="120073"/>
            <a:ext cx="8926285" cy="581891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bg2">
                  <a:lumMod val="90000"/>
                </a:schemeClr>
              </a:solidFill>
              <a:latin typeface="Impac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1" y="188642"/>
            <a:ext cx="5832647" cy="453677"/>
          </a:xfrm>
          <a:prstGeom prst="rect">
            <a:avLst/>
          </a:prstGeom>
          <a:solidFill>
            <a:srgbClr val="297FD5">
              <a:lumMod val="75000"/>
            </a:srgbClr>
          </a:solidFill>
          <a:ln w="222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043608" y="188640"/>
            <a:ext cx="3744416" cy="449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ГУ МВД РОССИИ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ПО  АЛТАЙСКОМУ КРАЮ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12" name="Полилиния 11"/>
          <p:cNvSpPr/>
          <p:nvPr/>
        </p:nvSpPr>
        <p:spPr>
          <a:xfrm flipV="1">
            <a:off x="0" y="6707306"/>
            <a:ext cx="6084168" cy="106070"/>
          </a:xfrm>
          <a:custGeom>
            <a:avLst/>
            <a:gdLst>
              <a:gd name="connsiteX0" fmla="*/ 0 w 6084168"/>
              <a:gd name="connsiteY0" fmla="*/ 0 h 129652"/>
              <a:gd name="connsiteX1" fmla="*/ 6084168 w 6084168"/>
              <a:gd name="connsiteY1" fmla="*/ 0 h 129652"/>
              <a:gd name="connsiteX2" fmla="*/ 6084168 w 6084168"/>
              <a:gd name="connsiteY2" fmla="*/ 129652 h 129652"/>
              <a:gd name="connsiteX3" fmla="*/ 0 w 6084168"/>
              <a:gd name="connsiteY3" fmla="*/ 129652 h 129652"/>
              <a:gd name="connsiteX4" fmla="*/ 0 w 6084168"/>
              <a:gd name="connsiteY4" fmla="*/ 0 h 129652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107504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107504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4168" h="144016">
                <a:moveTo>
                  <a:pt x="0" y="0"/>
                </a:moveTo>
                <a:lnTo>
                  <a:pt x="6084168" y="0"/>
                </a:lnTo>
                <a:lnTo>
                  <a:pt x="6012160" y="144016"/>
                </a:lnTo>
                <a:lnTo>
                  <a:pt x="0" y="12965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3366">
                  <a:alpha val="80000"/>
                </a:srgbClr>
              </a:gs>
              <a:gs pos="39999">
                <a:srgbClr val="0070C0">
                  <a:alpha val="79000"/>
                </a:srgbClr>
              </a:gs>
              <a:gs pos="70000">
                <a:srgbClr val="0070C0">
                  <a:alpha val="56000"/>
                </a:srgbClr>
              </a:gs>
              <a:gs pos="100000">
                <a:srgbClr val="003366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34143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6698308"/>
            <a:ext cx="3419872" cy="49014"/>
          </a:xfrm>
          <a:prstGeom prst="rect">
            <a:avLst/>
          </a:prstGeom>
          <a:gradFill flip="none" rotWithShape="1">
            <a:gsLst>
              <a:gs pos="0">
                <a:srgbClr val="C0504D">
                  <a:lumMod val="50000"/>
                </a:srgbClr>
              </a:gs>
              <a:gs pos="39999">
                <a:srgbClr val="C0504D">
                  <a:lumMod val="75000"/>
                </a:srgbClr>
              </a:gs>
              <a:gs pos="70000">
                <a:srgbClr val="C0504D">
                  <a:lumMod val="75000"/>
                </a:srgbClr>
              </a:gs>
              <a:gs pos="100000">
                <a:srgbClr val="C0504D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34143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70943" y="5301208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</a:rPr>
              <a:t>: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052736"/>
            <a:ext cx="855707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srgbClr val="FF0000"/>
                </a:solidFill>
                <a:latin typeface="+mj-lt"/>
              </a:rPr>
              <a:t>К подросткам, </a:t>
            </a:r>
            <a:r>
              <a:rPr lang="ru-RU" sz="3000" dirty="0">
                <a:solidFill>
                  <a:srgbClr val="FF0000"/>
                </a:solidFill>
                <a:latin typeface="+mj-lt"/>
              </a:rPr>
              <a:t>совершившим </a:t>
            </a:r>
            <a:r>
              <a:rPr lang="ru-RU" sz="3000" dirty="0" smtClean="0">
                <a:solidFill>
                  <a:srgbClr val="FF0000"/>
                </a:solidFill>
                <a:latin typeface="+mj-lt"/>
              </a:rPr>
              <a:t>преступления с наркотиками, </a:t>
            </a:r>
            <a:r>
              <a:rPr lang="ru-RU" sz="3000" dirty="0">
                <a:solidFill>
                  <a:srgbClr val="FF0000"/>
                </a:solidFill>
                <a:latin typeface="+mj-lt"/>
              </a:rPr>
              <a:t>могут быть </a:t>
            </a:r>
            <a:r>
              <a:rPr lang="ru-RU" sz="3000" dirty="0" smtClean="0">
                <a:solidFill>
                  <a:srgbClr val="FF0000"/>
                </a:solidFill>
                <a:latin typeface="+mj-lt"/>
              </a:rPr>
              <a:t>применены: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i="1" dirty="0" smtClean="0">
                <a:solidFill>
                  <a:schemeClr val="accent3">
                    <a:lumMod val="10000"/>
                  </a:schemeClr>
                </a:solidFill>
                <a:latin typeface="+mj-lt"/>
              </a:rPr>
              <a:t>принудительные </a:t>
            </a:r>
            <a:r>
              <a:rPr lang="ru-RU" sz="3000" i="1" dirty="0">
                <a:solidFill>
                  <a:schemeClr val="accent3">
                    <a:lumMod val="10000"/>
                  </a:schemeClr>
                </a:solidFill>
                <a:latin typeface="+mj-lt"/>
              </a:rPr>
              <a:t>меры воспитательного </a:t>
            </a:r>
            <a:r>
              <a:rPr lang="ru-RU" sz="3000" i="1" dirty="0" smtClean="0">
                <a:solidFill>
                  <a:schemeClr val="accent3">
                    <a:lumMod val="10000"/>
                  </a:schemeClr>
                </a:solidFill>
                <a:latin typeface="+mj-lt"/>
              </a:rPr>
              <a:t>воздействия;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i="1" dirty="0" smtClean="0">
                <a:solidFill>
                  <a:schemeClr val="accent3">
                    <a:lumMod val="10000"/>
                  </a:schemeClr>
                </a:solidFill>
                <a:latin typeface="+mj-lt"/>
              </a:rPr>
              <a:t>помещение </a:t>
            </a:r>
            <a:r>
              <a:rPr lang="ru-RU" sz="3000" i="1" dirty="0">
                <a:solidFill>
                  <a:schemeClr val="accent3">
                    <a:lumMod val="10000"/>
                  </a:schemeClr>
                </a:solidFill>
                <a:latin typeface="+mj-lt"/>
              </a:rPr>
              <a:t>в специальное учебно-воспитательное учреждение закрытого </a:t>
            </a:r>
            <a:r>
              <a:rPr lang="ru-RU" sz="3000" i="1" dirty="0" smtClean="0">
                <a:solidFill>
                  <a:schemeClr val="accent3">
                    <a:lumMod val="10000"/>
                  </a:schemeClr>
                </a:solidFill>
                <a:latin typeface="+mj-lt"/>
              </a:rPr>
              <a:t>типа;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i="1" dirty="0">
                <a:solidFill>
                  <a:schemeClr val="accent3">
                    <a:lumMod val="10000"/>
                  </a:schemeClr>
                </a:solidFill>
                <a:latin typeface="+mj-lt"/>
              </a:rPr>
              <a:t>о</a:t>
            </a:r>
            <a:r>
              <a:rPr lang="ru-RU" sz="3000" i="1" dirty="0" smtClean="0">
                <a:solidFill>
                  <a:schemeClr val="accent3">
                    <a:lumMod val="10000"/>
                  </a:schemeClr>
                </a:solidFill>
                <a:latin typeface="+mj-lt"/>
              </a:rPr>
              <a:t>граничение </a:t>
            </a:r>
            <a:r>
              <a:rPr lang="ru-RU" sz="3000" i="1" dirty="0">
                <a:solidFill>
                  <a:schemeClr val="accent3">
                    <a:lumMod val="10000"/>
                  </a:schemeClr>
                </a:solidFill>
                <a:latin typeface="+mj-lt"/>
              </a:rPr>
              <a:t>досуга и установление особых требований к </a:t>
            </a:r>
            <a:r>
              <a:rPr lang="ru-RU" sz="3000" i="1" dirty="0" smtClean="0">
                <a:solidFill>
                  <a:schemeClr val="accent3">
                    <a:lumMod val="10000"/>
                  </a:schemeClr>
                </a:solidFill>
                <a:latin typeface="+mj-lt"/>
              </a:rPr>
              <a:t>поведению;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i="1" dirty="0">
                <a:solidFill>
                  <a:schemeClr val="accent3">
                    <a:lumMod val="10000"/>
                  </a:schemeClr>
                </a:solidFill>
                <a:latin typeface="+mj-lt"/>
              </a:rPr>
              <a:t>п</a:t>
            </a:r>
            <a:r>
              <a:rPr lang="ru-RU" sz="3000" i="1" dirty="0" smtClean="0">
                <a:solidFill>
                  <a:schemeClr val="accent3">
                    <a:lumMod val="10000"/>
                  </a:schemeClr>
                </a:solidFill>
                <a:latin typeface="+mj-lt"/>
              </a:rPr>
              <a:t>ринудительные меры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i="1" dirty="0" smtClean="0">
                <a:solidFill>
                  <a:schemeClr val="accent3">
                    <a:lumMod val="10000"/>
                  </a:schemeClr>
                </a:solidFill>
                <a:latin typeface="+mj-lt"/>
              </a:rPr>
              <a:t>медицинского характера</a:t>
            </a:r>
            <a:endParaRPr lang="ru-RU" sz="3000" i="1" dirty="0">
              <a:solidFill>
                <a:schemeClr val="accent3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132" y="4612133"/>
            <a:ext cx="2714625" cy="168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93" y="130221"/>
            <a:ext cx="967668" cy="53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90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757" y="124069"/>
            <a:ext cx="8926285" cy="581891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bg2">
                  <a:lumMod val="90000"/>
                </a:schemeClr>
              </a:solidFill>
              <a:latin typeface="Impac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7193" y="192638"/>
            <a:ext cx="5832647" cy="453677"/>
          </a:xfrm>
          <a:prstGeom prst="rect">
            <a:avLst/>
          </a:prstGeom>
          <a:solidFill>
            <a:srgbClr val="297FD5">
              <a:lumMod val="75000"/>
            </a:srgbClr>
          </a:solidFill>
          <a:ln w="222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019280" y="192636"/>
            <a:ext cx="3744416" cy="449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ГУ МВД РОССИИ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ПО  АЛТАЙСКОМУ КРАЮ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12" name="Полилиния 11"/>
          <p:cNvSpPr/>
          <p:nvPr/>
        </p:nvSpPr>
        <p:spPr>
          <a:xfrm flipV="1">
            <a:off x="0" y="6690301"/>
            <a:ext cx="6084168" cy="106070"/>
          </a:xfrm>
          <a:custGeom>
            <a:avLst/>
            <a:gdLst>
              <a:gd name="connsiteX0" fmla="*/ 0 w 6084168"/>
              <a:gd name="connsiteY0" fmla="*/ 0 h 129652"/>
              <a:gd name="connsiteX1" fmla="*/ 6084168 w 6084168"/>
              <a:gd name="connsiteY1" fmla="*/ 0 h 129652"/>
              <a:gd name="connsiteX2" fmla="*/ 6084168 w 6084168"/>
              <a:gd name="connsiteY2" fmla="*/ 129652 h 129652"/>
              <a:gd name="connsiteX3" fmla="*/ 0 w 6084168"/>
              <a:gd name="connsiteY3" fmla="*/ 129652 h 129652"/>
              <a:gd name="connsiteX4" fmla="*/ 0 w 6084168"/>
              <a:gd name="connsiteY4" fmla="*/ 0 h 129652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107504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107504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4168" h="144016">
                <a:moveTo>
                  <a:pt x="0" y="0"/>
                </a:moveTo>
                <a:lnTo>
                  <a:pt x="6084168" y="0"/>
                </a:lnTo>
                <a:lnTo>
                  <a:pt x="6012160" y="144016"/>
                </a:lnTo>
                <a:lnTo>
                  <a:pt x="0" y="12965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3366">
                  <a:alpha val="80000"/>
                </a:srgbClr>
              </a:gs>
              <a:gs pos="39999">
                <a:srgbClr val="0070C0">
                  <a:alpha val="79000"/>
                </a:srgbClr>
              </a:gs>
              <a:gs pos="70000">
                <a:srgbClr val="0070C0">
                  <a:alpha val="56000"/>
                </a:srgbClr>
              </a:gs>
              <a:gs pos="100000">
                <a:srgbClr val="003366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34143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20612" y="6747357"/>
            <a:ext cx="4023388" cy="49014"/>
          </a:xfrm>
          <a:prstGeom prst="rect">
            <a:avLst/>
          </a:prstGeom>
          <a:gradFill flip="none" rotWithShape="1">
            <a:gsLst>
              <a:gs pos="0">
                <a:srgbClr val="C0504D">
                  <a:lumMod val="50000"/>
                </a:srgbClr>
              </a:gs>
              <a:gs pos="39999">
                <a:srgbClr val="C0504D">
                  <a:lumMod val="75000"/>
                </a:srgbClr>
              </a:gs>
              <a:gs pos="70000">
                <a:srgbClr val="C0504D">
                  <a:lumMod val="75000"/>
                </a:srgbClr>
              </a:gs>
              <a:gs pos="100000">
                <a:srgbClr val="C0504D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134143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accent6">
                  <a:lumMod val="25000"/>
                </a:schemeClr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49" name="Полилиния 48"/>
          <p:cNvSpPr/>
          <p:nvPr/>
        </p:nvSpPr>
        <p:spPr>
          <a:xfrm flipV="1">
            <a:off x="0" y="6690301"/>
            <a:ext cx="6084168" cy="106070"/>
          </a:xfrm>
          <a:custGeom>
            <a:avLst/>
            <a:gdLst>
              <a:gd name="connsiteX0" fmla="*/ 0 w 6084168"/>
              <a:gd name="connsiteY0" fmla="*/ 0 h 129652"/>
              <a:gd name="connsiteX1" fmla="*/ 6084168 w 6084168"/>
              <a:gd name="connsiteY1" fmla="*/ 0 h 129652"/>
              <a:gd name="connsiteX2" fmla="*/ 6084168 w 6084168"/>
              <a:gd name="connsiteY2" fmla="*/ 129652 h 129652"/>
              <a:gd name="connsiteX3" fmla="*/ 0 w 6084168"/>
              <a:gd name="connsiteY3" fmla="*/ 129652 h 129652"/>
              <a:gd name="connsiteX4" fmla="*/ 0 w 6084168"/>
              <a:gd name="connsiteY4" fmla="*/ 0 h 129652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107504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107504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4168" h="144016">
                <a:moveTo>
                  <a:pt x="0" y="0"/>
                </a:moveTo>
                <a:lnTo>
                  <a:pt x="6084168" y="0"/>
                </a:lnTo>
                <a:lnTo>
                  <a:pt x="6012160" y="144016"/>
                </a:lnTo>
                <a:lnTo>
                  <a:pt x="0" y="12965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3366">
                  <a:alpha val="80000"/>
                </a:srgbClr>
              </a:gs>
              <a:gs pos="39999">
                <a:srgbClr val="0070C0">
                  <a:alpha val="79000"/>
                </a:srgbClr>
              </a:gs>
              <a:gs pos="70000">
                <a:srgbClr val="0070C0">
                  <a:alpha val="56000"/>
                </a:srgbClr>
              </a:gs>
              <a:gs pos="100000">
                <a:srgbClr val="003366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34143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724128" y="6747357"/>
            <a:ext cx="3419872" cy="49014"/>
          </a:xfrm>
          <a:prstGeom prst="rect">
            <a:avLst/>
          </a:prstGeom>
          <a:gradFill flip="none" rotWithShape="1">
            <a:gsLst>
              <a:gs pos="0">
                <a:srgbClr val="C0504D">
                  <a:lumMod val="50000"/>
                </a:srgbClr>
              </a:gs>
              <a:gs pos="39999">
                <a:srgbClr val="C0504D">
                  <a:lumMod val="75000"/>
                </a:srgbClr>
              </a:gs>
              <a:gs pos="70000">
                <a:srgbClr val="C0504D">
                  <a:lumMod val="75000"/>
                </a:srgbClr>
              </a:gs>
              <a:gs pos="100000">
                <a:srgbClr val="C0504D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34143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51" name="Полилиния 50"/>
          <p:cNvSpPr/>
          <p:nvPr/>
        </p:nvSpPr>
        <p:spPr>
          <a:xfrm>
            <a:off x="138484" y="908720"/>
            <a:ext cx="8850558" cy="1296144"/>
          </a:xfrm>
          <a:custGeom>
            <a:avLst/>
            <a:gdLst>
              <a:gd name="connsiteX0" fmla="*/ 0 w 8205856"/>
              <a:gd name="connsiteY0" fmla="*/ 0 h 780032"/>
              <a:gd name="connsiteX1" fmla="*/ 8205856 w 8205856"/>
              <a:gd name="connsiteY1" fmla="*/ 0 h 780032"/>
              <a:gd name="connsiteX2" fmla="*/ 8205856 w 8205856"/>
              <a:gd name="connsiteY2" fmla="*/ 780032 h 780032"/>
              <a:gd name="connsiteX3" fmla="*/ 0 w 8205856"/>
              <a:gd name="connsiteY3" fmla="*/ 780032 h 780032"/>
              <a:gd name="connsiteX4" fmla="*/ 0 w 8205856"/>
              <a:gd name="connsiteY4" fmla="*/ 0 h 78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5856" h="780032">
                <a:moveTo>
                  <a:pt x="0" y="0"/>
                </a:moveTo>
                <a:lnTo>
                  <a:pt x="8205856" y="0"/>
                </a:lnTo>
                <a:lnTo>
                  <a:pt x="8205856" y="780032"/>
                </a:lnTo>
                <a:lnTo>
                  <a:pt x="0" y="780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0000" rtlCol="0" anchor="ctr"/>
          <a:lstStyle/>
          <a:p>
            <a:pPr algn="ctr"/>
            <a:r>
              <a:rPr lang="ru-RU" sz="25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На территории Российской Федерации свободный оборот наркотических средств, психотропных веществ и их аналогов запрещен!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03648" y="2348880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Виды ответственности:</a:t>
            </a:r>
            <a:r>
              <a:rPr lang="ru-RU" sz="4800" dirty="0" smtClean="0"/>
              <a:t> </a:t>
            </a:r>
            <a:endParaRPr lang="ru-RU" sz="4800" dirty="0"/>
          </a:p>
        </p:txBody>
      </p:sp>
      <p:sp>
        <p:nvSpPr>
          <p:cNvPr id="18" name="AutoShape 2" descr="Возбуждение этнической вражды. Эксперты предлагают поправки в Уголовный  кодекс - Институт Медиа Полис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4" descr="Возбуждение этнической вражды. Эксперты предлагают поправки в Уголовный  кодекс - Институт Медиа Полис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72765" y="4221087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4000" b="1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административная</a:t>
            </a:r>
          </a:p>
          <a:p>
            <a:pPr marL="285750" indent="-285750">
              <a:buFontTx/>
              <a:buChar char="-"/>
            </a:pPr>
            <a:r>
              <a:rPr lang="ru-RU" sz="4000" b="1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уголовная</a:t>
            </a:r>
            <a:endParaRPr lang="ru-RU" sz="4000" dirty="0"/>
          </a:p>
        </p:txBody>
      </p:sp>
      <p:sp>
        <p:nvSpPr>
          <p:cNvPr id="21" name="AutoShape 7" descr="Книга &quot;Уголовный кодекс Российской Федерации: текст с изм. и доп. на 1  февраля 2021 г.&quot; – купить книгу ISBN 978-5-04-118544-2 с быстрой доставкой  в интернет-магазине OZ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778" y="4098556"/>
            <a:ext cx="3349035" cy="2248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765" y="162815"/>
            <a:ext cx="923255" cy="51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6686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7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757" y="124069"/>
            <a:ext cx="8926285" cy="581891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bg2">
                  <a:lumMod val="90000"/>
                </a:schemeClr>
              </a:solidFill>
              <a:latin typeface="Impac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7193" y="192638"/>
            <a:ext cx="5832647" cy="453677"/>
          </a:xfrm>
          <a:prstGeom prst="rect">
            <a:avLst/>
          </a:prstGeom>
          <a:solidFill>
            <a:srgbClr val="297FD5">
              <a:lumMod val="75000"/>
            </a:srgbClr>
          </a:solidFill>
          <a:ln w="222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019280" y="192636"/>
            <a:ext cx="3744416" cy="449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ГУ МВД РОССИИ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ПО  АЛТАЙСКОМУ КРАЮ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12" name="Полилиния 11"/>
          <p:cNvSpPr/>
          <p:nvPr/>
        </p:nvSpPr>
        <p:spPr>
          <a:xfrm flipV="1">
            <a:off x="0" y="6690301"/>
            <a:ext cx="6084168" cy="106070"/>
          </a:xfrm>
          <a:custGeom>
            <a:avLst/>
            <a:gdLst>
              <a:gd name="connsiteX0" fmla="*/ 0 w 6084168"/>
              <a:gd name="connsiteY0" fmla="*/ 0 h 129652"/>
              <a:gd name="connsiteX1" fmla="*/ 6084168 w 6084168"/>
              <a:gd name="connsiteY1" fmla="*/ 0 h 129652"/>
              <a:gd name="connsiteX2" fmla="*/ 6084168 w 6084168"/>
              <a:gd name="connsiteY2" fmla="*/ 129652 h 129652"/>
              <a:gd name="connsiteX3" fmla="*/ 0 w 6084168"/>
              <a:gd name="connsiteY3" fmla="*/ 129652 h 129652"/>
              <a:gd name="connsiteX4" fmla="*/ 0 w 6084168"/>
              <a:gd name="connsiteY4" fmla="*/ 0 h 129652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107504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107504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4168" h="144016">
                <a:moveTo>
                  <a:pt x="0" y="0"/>
                </a:moveTo>
                <a:lnTo>
                  <a:pt x="6084168" y="0"/>
                </a:lnTo>
                <a:lnTo>
                  <a:pt x="6012160" y="144016"/>
                </a:lnTo>
                <a:lnTo>
                  <a:pt x="0" y="12965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3366">
                  <a:alpha val="80000"/>
                </a:srgbClr>
              </a:gs>
              <a:gs pos="39999">
                <a:srgbClr val="0070C0">
                  <a:alpha val="79000"/>
                </a:srgbClr>
              </a:gs>
              <a:gs pos="70000">
                <a:srgbClr val="0070C0">
                  <a:alpha val="56000"/>
                </a:srgbClr>
              </a:gs>
              <a:gs pos="100000">
                <a:srgbClr val="003366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34143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20612" y="6747357"/>
            <a:ext cx="4023388" cy="49014"/>
          </a:xfrm>
          <a:prstGeom prst="rect">
            <a:avLst/>
          </a:prstGeom>
          <a:gradFill flip="none" rotWithShape="1">
            <a:gsLst>
              <a:gs pos="0">
                <a:srgbClr val="C0504D">
                  <a:lumMod val="50000"/>
                </a:srgbClr>
              </a:gs>
              <a:gs pos="39999">
                <a:srgbClr val="C0504D">
                  <a:lumMod val="75000"/>
                </a:srgbClr>
              </a:gs>
              <a:gs pos="70000">
                <a:srgbClr val="C0504D">
                  <a:lumMod val="75000"/>
                </a:srgbClr>
              </a:gs>
              <a:gs pos="100000">
                <a:srgbClr val="C0504D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134143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accent6">
                  <a:lumMod val="25000"/>
                </a:schemeClr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51501" y="773356"/>
            <a:ext cx="8676784" cy="1189915"/>
            <a:chOff x="275829" y="985021"/>
            <a:chExt cx="8676784" cy="1064676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Прямоугольник с одним вырезанным углом 24"/>
            <p:cNvSpPr/>
            <p:nvPr/>
          </p:nvSpPr>
          <p:spPr>
            <a:xfrm>
              <a:off x="539552" y="1001644"/>
              <a:ext cx="8413061" cy="1048053"/>
            </a:xfrm>
            <a:prstGeom prst="snip1Rect">
              <a:avLst>
                <a:gd name="adj" fmla="val 0"/>
              </a:avLst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algn="ctr">
                <a:defRPr/>
              </a:pPr>
              <a:r>
                <a:rPr lang="ru-RU" sz="2700" dirty="0" smtClean="0">
                  <a:ln>
                    <a:solidFill>
                      <a:schemeClr val="accent6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Impact" pitchFamily="34" charset="0"/>
                </a:rPr>
                <a:t>За употребление наркотиков предусмотрена административная ответственность!   </a:t>
              </a:r>
              <a:endParaRPr lang="ru-RU" sz="2700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Impact" pitchFamily="34" charset="0"/>
              </a:endParaRPr>
            </a:p>
          </p:txBody>
        </p:sp>
        <p:sp>
          <p:nvSpPr>
            <p:cNvPr id="29" name="Равнобедренный треугольник 28"/>
            <p:cNvSpPr/>
            <p:nvPr/>
          </p:nvSpPr>
          <p:spPr>
            <a:xfrm rot="5400000" flipH="1">
              <a:off x="-16058" y="1276908"/>
              <a:ext cx="1060041" cy="476268"/>
            </a:xfrm>
            <a:prstGeom prst="triangle">
              <a:avLst>
                <a:gd name="adj" fmla="val 47483"/>
              </a:avLst>
            </a:prstGeom>
            <a:solidFill>
              <a:schemeClr val="accent5">
                <a:lumMod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</p:grpSp>
      <p:sp>
        <p:nvSpPr>
          <p:cNvPr id="49" name="Полилиния 48"/>
          <p:cNvSpPr/>
          <p:nvPr/>
        </p:nvSpPr>
        <p:spPr>
          <a:xfrm flipV="1">
            <a:off x="0" y="6690301"/>
            <a:ext cx="6084168" cy="106070"/>
          </a:xfrm>
          <a:custGeom>
            <a:avLst/>
            <a:gdLst>
              <a:gd name="connsiteX0" fmla="*/ 0 w 6084168"/>
              <a:gd name="connsiteY0" fmla="*/ 0 h 129652"/>
              <a:gd name="connsiteX1" fmla="*/ 6084168 w 6084168"/>
              <a:gd name="connsiteY1" fmla="*/ 0 h 129652"/>
              <a:gd name="connsiteX2" fmla="*/ 6084168 w 6084168"/>
              <a:gd name="connsiteY2" fmla="*/ 129652 h 129652"/>
              <a:gd name="connsiteX3" fmla="*/ 0 w 6084168"/>
              <a:gd name="connsiteY3" fmla="*/ 129652 h 129652"/>
              <a:gd name="connsiteX4" fmla="*/ 0 w 6084168"/>
              <a:gd name="connsiteY4" fmla="*/ 0 h 129652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107504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107504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4168" h="144016">
                <a:moveTo>
                  <a:pt x="0" y="0"/>
                </a:moveTo>
                <a:lnTo>
                  <a:pt x="6084168" y="0"/>
                </a:lnTo>
                <a:lnTo>
                  <a:pt x="6012160" y="144016"/>
                </a:lnTo>
                <a:lnTo>
                  <a:pt x="0" y="12965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3366">
                  <a:alpha val="80000"/>
                </a:srgbClr>
              </a:gs>
              <a:gs pos="39999">
                <a:srgbClr val="0070C0">
                  <a:alpha val="79000"/>
                </a:srgbClr>
              </a:gs>
              <a:gs pos="70000">
                <a:srgbClr val="0070C0">
                  <a:alpha val="56000"/>
                </a:srgbClr>
              </a:gs>
              <a:gs pos="100000">
                <a:srgbClr val="003366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34143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724128" y="6747357"/>
            <a:ext cx="3419872" cy="49014"/>
          </a:xfrm>
          <a:prstGeom prst="rect">
            <a:avLst/>
          </a:prstGeom>
          <a:gradFill flip="none" rotWithShape="1">
            <a:gsLst>
              <a:gs pos="0">
                <a:srgbClr val="C0504D">
                  <a:lumMod val="50000"/>
                </a:srgbClr>
              </a:gs>
              <a:gs pos="39999">
                <a:srgbClr val="C0504D">
                  <a:lumMod val="75000"/>
                </a:srgbClr>
              </a:gs>
              <a:gs pos="70000">
                <a:srgbClr val="C0504D">
                  <a:lumMod val="75000"/>
                </a:srgbClr>
              </a:gs>
              <a:gs pos="100000">
                <a:srgbClr val="C0504D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34143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483905" y="2072081"/>
            <a:ext cx="4440168" cy="426431"/>
          </a:xfrm>
          <a:custGeom>
            <a:avLst/>
            <a:gdLst>
              <a:gd name="connsiteX0" fmla="*/ 0 w 8205856"/>
              <a:gd name="connsiteY0" fmla="*/ 0 h 780032"/>
              <a:gd name="connsiteX1" fmla="*/ 8205856 w 8205856"/>
              <a:gd name="connsiteY1" fmla="*/ 0 h 780032"/>
              <a:gd name="connsiteX2" fmla="*/ 8205856 w 8205856"/>
              <a:gd name="connsiteY2" fmla="*/ 780032 h 780032"/>
              <a:gd name="connsiteX3" fmla="*/ 0 w 8205856"/>
              <a:gd name="connsiteY3" fmla="*/ 780032 h 780032"/>
              <a:gd name="connsiteX4" fmla="*/ 0 w 8205856"/>
              <a:gd name="connsiteY4" fmla="*/ 0 h 78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5856" h="780032">
                <a:moveTo>
                  <a:pt x="0" y="0"/>
                </a:moveTo>
                <a:lnTo>
                  <a:pt x="8205856" y="0"/>
                </a:lnTo>
                <a:lnTo>
                  <a:pt x="8205856" y="780032"/>
                </a:lnTo>
                <a:lnTo>
                  <a:pt x="0" y="7800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endParaRPr lang="ru-RU" sz="2500" dirty="0" smtClean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r>
              <a:rPr lang="ru-RU" sz="23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Impact" pitchFamily="34" charset="0"/>
              </a:rPr>
              <a:t>Возраст привлечения – </a:t>
            </a:r>
            <a:r>
              <a:rPr lang="ru-RU" sz="23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с 16 лет</a:t>
            </a:r>
          </a:p>
          <a:p>
            <a:pPr algn="just"/>
            <a:endParaRPr lang="ru-RU" sz="2500" dirty="0" smtClean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3905" y="2520771"/>
            <a:ext cx="844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«</a:t>
            </a:r>
            <a:r>
              <a:rPr lang="ru-RU" sz="2000" b="1" dirty="0" smtClean="0">
                <a:solidFill>
                  <a:srgbClr val="FF0000"/>
                </a:solidFill>
              </a:rPr>
              <a:t>Опьянение</a:t>
            </a:r>
            <a:r>
              <a:rPr lang="ru-RU" sz="2000" b="1" dirty="0" smtClean="0">
                <a:solidFill>
                  <a:srgbClr val="003300"/>
                </a:solidFill>
              </a:rPr>
              <a:t> – добровольное сумасшествие»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(Аристотель, древнегреческий философ)</a:t>
            </a:r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67944" y="3212976"/>
            <a:ext cx="2664296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sz="1600" b="1" dirty="0" smtClean="0">
                <a:solidFill>
                  <a:srgbClr val="FF0000"/>
                </a:solidFill>
              </a:rPr>
              <a:t>Вред организму:</a:t>
            </a:r>
          </a:p>
          <a:p>
            <a:pPr marL="285750" indent="-285750" algn="ctr">
              <a:buFontTx/>
              <a:buChar char="-"/>
            </a:pPr>
            <a:r>
              <a:rPr lang="ru-RU" sz="1600" i="1" dirty="0">
                <a:solidFill>
                  <a:srgbClr val="FF0000"/>
                </a:solidFill>
              </a:rPr>
              <a:t>в</a:t>
            </a:r>
            <a:r>
              <a:rPr lang="ru-RU" sz="1600" i="1" dirty="0" smtClean="0">
                <a:solidFill>
                  <a:srgbClr val="FF0000"/>
                </a:solidFill>
              </a:rPr>
              <a:t>оздействие на головной мозг, дыхательный центр, пищеварительную систему и печень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67" y="3212976"/>
            <a:ext cx="3766077" cy="2998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5004048" y="4759114"/>
            <a:ext cx="789775" cy="254062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ru-RU" sz="3500" dirty="0" smtClean="0">
              <a:solidFill>
                <a:srgbClr val="FFFFCC"/>
              </a:solidFill>
              <a:latin typeface="Impact" panose="020B080603090205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51177" y="5027692"/>
            <a:ext cx="229783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sz="1200" i="1" dirty="0">
                <a:solidFill>
                  <a:srgbClr val="FF0000"/>
                </a:solidFill>
              </a:rPr>
              <a:t>п</a:t>
            </a:r>
            <a:r>
              <a:rPr lang="ru-RU" sz="1200" i="1" dirty="0" smtClean="0">
                <a:solidFill>
                  <a:srgbClr val="FF0000"/>
                </a:solidFill>
              </a:rPr>
              <a:t>сихическая депрессия; бесконтрольное поведение;</a:t>
            </a:r>
          </a:p>
          <a:p>
            <a:pPr marL="285750" indent="-285750" algn="ctr">
              <a:buFontTx/>
              <a:buChar char="-"/>
            </a:pPr>
            <a:r>
              <a:rPr lang="ru-RU" sz="1200" i="1" dirty="0" smtClean="0">
                <a:solidFill>
                  <a:srgbClr val="FF0000"/>
                </a:solidFill>
              </a:rPr>
              <a:t>снижение чувствительности;</a:t>
            </a:r>
          </a:p>
          <a:p>
            <a:pPr marL="285750" indent="-285750" algn="ctr">
              <a:buFontTx/>
              <a:buChar char="-"/>
            </a:pPr>
            <a:r>
              <a:rPr lang="ru-RU" sz="1200" i="1" dirty="0">
                <a:solidFill>
                  <a:srgbClr val="FF0000"/>
                </a:solidFill>
              </a:rPr>
              <a:t>г</a:t>
            </a:r>
            <a:r>
              <a:rPr lang="ru-RU" sz="1200" i="1" dirty="0" smtClean="0">
                <a:solidFill>
                  <a:srgbClr val="FF0000"/>
                </a:solidFill>
              </a:rPr>
              <a:t>олодание;</a:t>
            </a:r>
          </a:p>
          <a:p>
            <a:pPr marL="285750" indent="-285750" algn="ctr">
              <a:buFontTx/>
              <a:buChar char="-"/>
            </a:pPr>
            <a:r>
              <a:rPr lang="ru-RU" sz="1200" i="1" dirty="0" smtClean="0">
                <a:solidFill>
                  <a:srgbClr val="FF0000"/>
                </a:solidFill>
              </a:rPr>
              <a:t>летальный исход (смерть) </a:t>
            </a:r>
          </a:p>
        </p:txBody>
      </p:sp>
      <p:sp>
        <p:nvSpPr>
          <p:cNvPr id="35" name="Полилиния 34"/>
          <p:cNvSpPr/>
          <p:nvPr/>
        </p:nvSpPr>
        <p:spPr>
          <a:xfrm>
            <a:off x="6811693" y="3212976"/>
            <a:ext cx="2085363" cy="792088"/>
          </a:xfrm>
          <a:custGeom>
            <a:avLst/>
            <a:gdLst>
              <a:gd name="connsiteX0" fmla="*/ 0 w 8205856"/>
              <a:gd name="connsiteY0" fmla="*/ 0 h 780032"/>
              <a:gd name="connsiteX1" fmla="*/ 8205856 w 8205856"/>
              <a:gd name="connsiteY1" fmla="*/ 0 h 780032"/>
              <a:gd name="connsiteX2" fmla="*/ 8205856 w 8205856"/>
              <a:gd name="connsiteY2" fmla="*/ 780032 h 780032"/>
              <a:gd name="connsiteX3" fmla="*/ 0 w 8205856"/>
              <a:gd name="connsiteY3" fmla="*/ 780032 h 780032"/>
              <a:gd name="connsiteX4" fmla="*/ 0 w 8205856"/>
              <a:gd name="connsiteY4" fmla="*/ 0 h 78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5856" h="780032">
                <a:moveTo>
                  <a:pt x="0" y="0"/>
                </a:moveTo>
                <a:lnTo>
                  <a:pt x="8205856" y="0"/>
                </a:lnTo>
                <a:lnTo>
                  <a:pt x="8205856" y="780032"/>
                </a:lnTo>
                <a:lnTo>
                  <a:pt x="0" y="7800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sz="23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ШТРАФ</a:t>
            </a:r>
            <a:r>
              <a:rPr lang="ru-RU" sz="23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– до 5 тысяч рублей</a:t>
            </a:r>
            <a:endParaRPr lang="ru-RU" sz="2300" dirty="0" smtClean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6811693" y="4378425"/>
            <a:ext cx="2116592" cy="720079"/>
          </a:xfrm>
          <a:custGeom>
            <a:avLst/>
            <a:gdLst>
              <a:gd name="connsiteX0" fmla="*/ 0 w 8205856"/>
              <a:gd name="connsiteY0" fmla="*/ 0 h 780032"/>
              <a:gd name="connsiteX1" fmla="*/ 8205856 w 8205856"/>
              <a:gd name="connsiteY1" fmla="*/ 0 h 780032"/>
              <a:gd name="connsiteX2" fmla="*/ 8205856 w 8205856"/>
              <a:gd name="connsiteY2" fmla="*/ 780032 h 780032"/>
              <a:gd name="connsiteX3" fmla="*/ 0 w 8205856"/>
              <a:gd name="connsiteY3" fmla="*/ 780032 h 780032"/>
              <a:gd name="connsiteX4" fmla="*/ 0 w 8205856"/>
              <a:gd name="connsiteY4" fmla="*/ 0 h 78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5856" h="780032">
                <a:moveTo>
                  <a:pt x="0" y="0"/>
                </a:moveTo>
                <a:lnTo>
                  <a:pt x="8205856" y="0"/>
                </a:lnTo>
                <a:lnTo>
                  <a:pt x="8205856" y="780032"/>
                </a:lnTo>
                <a:lnTo>
                  <a:pt x="0" y="7800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endParaRPr lang="ru-RU" sz="2500" dirty="0" smtClean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r>
              <a:rPr lang="ru-RU" sz="23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АРЕСТ</a:t>
            </a:r>
            <a:r>
              <a:rPr lang="ru-RU" sz="23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– до 15 суток</a:t>
            </a:r>
          </a:p>
          <a:p>
            <a:pPr algn="just"/>
            <a:endParaRPr lang="ru-RU" sz="2500" dirty="0" smtClean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rgbClr val="FFFF00"/>
              </a:solidFill>
              <a:latin typeface="Impact" pitchFamily="34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93" y="130221"/>
            <a:ext cx="967668" cy="53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/>
          <p:cNvSpPr txBox="1"/>
          <p:nvPr/>
        </p:nvSpPr>
        <p:spPr>
          <a:xfrm>
            <a:off x="343217" y="3284984"/>
            <a:ext cx="8645825" cy="3477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</a:rPr>
              <a:t>До 16</a:t>
            </a:r>
            <a:r>
              <a:rPr lang="ru-RU" sz="2000" dirty="0">
                <a:solidFill>
                  <a:srgbClr val="000000"/>
                </a:solidFill>
              </a:rPr>
              <a:t> </a:t>
            </a:r>
            <a:r>
              <a:rPr lang="ru-RU" sz="2000" b="1" dirty="0" smtClean="0">
                <a:solidFill>
                  <a:srgbClr val="000000"/>
                </a:solidFill>
              </a:rPr>
              <a:t>лет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b="1" u="sng" dirty="0" smtClean="0">
                <a:solidFill>
                  <a:srgbClr val="000000"/>
                </a:solidFill>
              </a:rPr>
              <a:t>по </a:t>
            </a:r>
            <a:r>
              <a:rPr lang="ru-RU" sz="2000" b="1" u="sng" dirty="0">
                <a:solidFill>
                  <a:srgbClr val="000000"/>
                </a:solidFill>
              </a:rPr>
              <a:t>закону </a:t>
            </a:r>
            <a:r>
              <a:rPr lang="ru-RU" sz="2000" b="1" u="sng" dirty="0">
                <a:solidFill>
                  <a:srgbClr val="FF0000"/>
                </a:solidFill>
              </a:rPr>
              <a:t>отвечают </a:t>
            </a:r>
            <a:r>
              <a:rPr lang="ru-RU" sz="2000" b="1" u="sng" dirty="0" smtClean="0">
                <a:solidFill>
                  <a:srgbClr val="FF0000"/>
                </a:solidFill>
              </a:rPr>
              <a:t>родители подростка  </a:t>
            </a:r>
            <a:r>
              <a:rPr lang="ru-RU" sz="2000" b="1" u="sng" dirty="0">
                <a:solidFill>
                  <a:srgbClr val="000000"/>
                </a:solidFill>
              </a:rPr>
              <a:t>или заменяющие их лица</a:t>
            </a:r>
            <a:r>
              <a:rPr lang="ru-RU" sz="2000" dirty="0">
                <a:solidFill>
                  <a:srgbClr val="000000"/>
                </a:solidFill>
              </a:rPr>
              <a:t>. </a:t>
            </a:r>
            <a:endParaRPr lang="ru-RU" sz="2000" dirty="0" smtClean="0">
              <a:solidFill>
                <a:srgbClr val="000000"/>
              </a:solidFill>
            </a:endParaRPr>
          </a:p>
          <a:p>
            <a:pPr algn="just"/>
            <a:endParaRPr lang="ru-RU" sz="2000" dirty="0" smtClean="0">
              <a:solidFill>
                <a:srgbClr val="000000"/>
              </a:solidFill>
            </a:endParaRPr>
          </a:p>
          <a:p>
            <a:r>
              <a:rPr lang="ru-RU" sz="2000" b="1" dirty="0" smtClean="0">
                <a:solidFill>
                  <a:srgbClr val="000000"/>
                </a:solidFill>
              </a:rPr>
              <a:t>Кроме того, возможны в отношении подростка: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00000"/>
                </a:solidFill>
              </a:rPr>
              <a:t>постановка на учет в подразделении по делам несовершеннолетних;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00000"/>
                </a:solidFill>
              </a:rPr>
              <a:t>помещение по решению суда в Центр временного содержания </a:t>
            </a:r>
            <a:r>
              <a:rPr lang="ru-RU" sz="2000" dirty="0">
                <a:solidFill>
                  <a:srgbClr val="000000"/>
                </a:solidFill>
              </a:rPr>
              <a:t>несовершеннолетних правонарушителей – заведение закрытого </a:t>
            </a:r>
            <a:r>
              <a:rPr lang="ru-RU" sz="2000" dirty="0" smtClean="0">
                <a:solidFill>
                  <a:srgbClr val="000000"/>
                </a:solidFill>
              </a:rPr>
              <a:t>типа;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00000"/>
                </a:solidFill>
              </a:rPr>
              <a:t>постановка на учет у нарколога.</a:t>
            </a:r>
          </a:p>
          <a:p>
            <a:endParaRPr lang="ru-RU" sz="2000" dirty="0" smtClean="0">
              <a:solidFill>
                <a:srgbClr val="000000"/>
              </a:solidFill>
            </a:endParaRPr>
          </a:p>
          <a:p>
            <a:endParaRPr lang="ru-RU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321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1" grpId="0" animBg="1"/>
      <p:bldP spid="7" grpId="0" animBg="1"/>
      <p:bldP spid="34" grpId="0" animBg="1"/>
      <p:bldP spid="35" grpId="0" animBg="1"/>
      <p:bldP spid="36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757" y="124069"/>
            <a:ext cx="8926285" cy="581891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bg2">
                  <a:lumMod val="90000"/>
                </a:schemeClr>
              </a:solidFill>
              <a:latin typeface="Impac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7193" y="192638"/>
            <a:ext cx="5832647" cy="453677"/>
          </a:xfrm>
          <a:prstGeom prst="rect">
            <a:avLst/>
          </a:prstGeom>
          <a:solidFill>
            <a:srgbClr val="297FD5">
              <a:lumMod val="75000"/>
            </a:srgbClr>
          </a:solidFill>
          <a:ln w="222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019280" y="192636"/>
            <a:ext cx="3744416" cy="449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ГУ МВД РОССИИ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ПО  АЛТАЙСКОМУ КРАЮ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12" name="Полилиния 11"/>
          <p:cNvSpPr/>
          <p:nvPr/>
        </p:nvSpPr>
        <p:spPr>
          <a:xfrm flipV="1">
            <a:off x="0" y="6690301"/>
            <a:ext cx="6084168" cy="106070"/>
          </a:xfrm>
          <a:custGeom>
            <a:avLst/>
            <a:gdLst>
              <a:gd name="connsiteX0" fmla="*/ 0 w 6084168"/>
              <a:gd name="connsiteY0" fmla="*/ 0 h 129652"/>
              <a:gd name="connsiteX1" fmla="*/ 6084168 w 6084168"/>
              <a:gd name="connsiteY1" fmla="*/ 0 h 129652"/>
              <a:gd name="connsiteX2" fmla="*/ 6084168 w 6084168"/>
              <a:gd name="connsiteY2" fmla="*/ 129652 h 129652"/>
              <a:gd name="connsiteX3" fmla="*/ 0 w 6084168"/>
              <a:gd name="connsiteY3" fmla="*/ 129652 h 129652"/>
              <a:gd name="connsiteX4" fmla="*/ 0 w 6084168"/>
              <a:gd name="connsiteY4" fmla="*/ 0 h 129652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107504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107504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4168" h="144016">
                <a:moveTo>
                  <a:pt x="0" y="0"/>
                </a:moveTo>
                <a:lnTo>
                  <a:pt x="6084168" y="0"/>
                </a:lnTo>
                <a:lnTo>
                  <a:pt x="6012160" y="144016"/>
                </a:lnTo>
                <a:lnTo>
                  <a:pt x="0" y="12965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3366">
                  <a:alpha val="80000"/>
                </a:srgbClr>
              </a:gs>
              <a:gs pos="39999">
                <a:srgbClr val="0070C0">
                  <a:alpha val="79000"/>
                </a:srgbClr>
              </a:gs>
              <a:gs pos="70000">
                <a:srgbClr val="0070C0">
                  <a:alpha val="56000"/>
                </a:srgbClr>
              </a:gs>
              <a:gs pos="100000">
                <a:srgbClr val="003366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34143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20612" y="6747357"/>
            <a:ext cx="4023388" cy="49014"/>
          </a:xfrm>
          <a:prstGeom prst="rect">
            <a:avLst/>
          </a:prstGeom>
          <a:gradFill flip="none" rotWithShape="1">
            <a:gsLst>
              <a:gs pos="0">
                <a:srgbClr val="C0504D">
                  <a:lumMod val="50000"/>
                </a:srgbClr>
              </a:gs>
              <a:gs pos="39999">
                <a:srgbClr val="C0504D">
                  <a:lumMod val="75000"/>
                </a:srgbClr>
              </a:gs>
              <a:gs pos="70000">
                <a:srgbClr val="C0504D">
                  <a:lumMod val="75000"/>
                </a:srgbClr>
              </a:gs>
              <a:gs pos="100000">
                <a:srgbClr val="C0504D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134143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accent6">
                  <a:lumMod val="25000"/>
                </a:schemeClr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51501" y="773356"/>
            <a:ext cx="8676784" cy="1189915"/>
            <a:chOff x="275829" y="985021"/>
            <a:chExt cx="8676784" cy="1064676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Прямоугольник с одним вырезанным углом 24"/>
            <p:cNvSpPr/>
            <p:nvPr/>
          </p:nvSpPr>
          <p:spPr>
            <a:xfrm>
              <a:off x="539552" y="1001644"/>
              <a:ext cx="8413061" cy="1048053"/>
            </a:xfrm>
            <a:prstGeom prst="snip1Rect">
              <a:avLst>
                <a:gd name="adj" fmla="val 0"/>
              </a:avLst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algn="ctr">
                <a:defRPr/>
              </a:pPr>
              <a:r>
                <a:rPr lang="ru-RU" sz="2700" dirty="0" smtClean="0">
                  <a:ln>
                    <a:solidFill>
                      <a:schemeClr val="accent6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Impact" pitchFamily="34" charset="0"/>
                </a:rPr>
                <a:t>За пропаганду наркотиков предусмотрена административная ответственность</a:t>
              </a:r>
              <a:endParaRPr lang="ru-RU" sz="2700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Impact" pitchFamily="34" charset="0"/>
              </a:endParaRPr>
            </a:p>
          </p:txBody>
        </p:sp>
        <p:sp>
          <p:nvSpPr>
            <p:cNvPr id="29" name="Равнобедренный треугольник 28"/>
            <p:cNvSpPr/>
            <p:nvPr/>
          </p:nvSpPr>
          <p:spPr>
            <a:xfrm rot="5400000" flipH="1">
              <a:off x="-16058" y="1276908"/>
              <a:ext cx="1060041" cy="476268"/>
            </a:xfrm>
            <a:prstGeom prst="triangle">
              <a:avLst>
                <a:gd name="adj" fmla="val 47483"/>
              </a:avLst>
            </a:prstGeom>
            <a:solidFill>
              <a:schemeClr val="accent5">
                <a:lumMod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</p:grpSp>
      <p:sp>
        <p:nvSpPr>
          <p:cNvPr id="49" name="Полилиния 48"/>
          <p:cNvSpPr/>
          <p:nvPr/>
        </p:nvSpPr>
        <p:spPr>
          <a:xfrm flipV="1">
            <a:off x="0" y="6690301"/>
            <a:ext cx="6084168" cy="106070"/>
          </a:xfrm>
          <a:custGeom>
            <a:avLst/>
            <a:gdLst>
              <a:gd name="connsiteX0" fmla="*/ 0 w 6084168"/>
              <a:gd name="connsiteY0" fmla="*/ 0 h 129652"/>
              <a:gd name="connsiteX1" fmla="*/ 6084168 w 6084168"/>
              <a:gd name="connsiteY1" fmla="*/ 0 h 129652"/>
              <a:gd name="connsiteX2" fmla="*/ 6084168 w 6084168"/>
              <a:gd name="connsiteY2" fmla="*/ 129652 h 129652"/>
              <a:gd name="connsiteX3" fmla="*/ 0 w 6084168"/>
              <a:gd name="connsiteY3" fmla="*/ 129652 h 129652"/>
              <a:gd name="connsiteX4" fmla="*/ 0 w 6084168"/>
              <a:gd name="connsiteY4" fmla="*/ 0 h 129652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107504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107504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4168" h="144016">
                <a:moveTo>
                  <a:pt x="0" y="0"/>
                </a:moveTo>
                <a:lnTo>
                  <a:pt x="6084168" y="0"/>
                </a:lnTo>
                <a:lnTo>
                  <a:pt x="6012160" y="144016"/>
                </a:lnTo>
                <a:lnTo>
                  <a:pt x="0" y="12965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3366">
                  <a:alpha val="80000"/>
                </a:srgbClr>
              </a:gs>
              <a:gs pos="39999">
                <a:srgbClr val="0070C0">
                  <a:alpha val="79000"/>
                </a:srgbClr>
              </a:gs>
              <a:gs pos="70000">
                <a:srgbClr val="0070C0">
                  <a:alpha val="56000"/>
                </a:srgbClr>
              </a:gs>
              <a:gs pos="100000">
                <a:srgbClr val="003366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34143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724128" y="6747357"/>
            <a:ext cx="3419872" cy="49014"/>
          </a:xfrm>
          <a:prstGeom prst="rect">
            <a:avLst/>
          </a:prstGeom>
          <a:gradFill flip="none" rotWithShape="1">
            <a:gsLst>
              <a:gs pos="0">
                <a:srgbClr val="C0504D">
                  <a:lumMod val="50000"/>
                </a:srgbClr>
              </a:gs>
              <a:gs pos="39999">
                <a:srgbClr val="C0504D">
                  <a:lumMod val="75000"/>
                </a:srgbClr>
              </a:gs>
              <a:gs pos="70000">
                <a:srgbClr val="C0504D">
                  <a:lumMod val="75000"/>
                </a:srgbClr>
              </a:gs>
              <a:gs pos="100000">
                <a:srgbClr val="C0504D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34143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275848" y="2072081"/>
            <a:ext cx="4487848" cy="780855"/>
          </a:xfrm>
          <a:custGeom>
            <a:avLst/>
            <a:gdLst>
              <a:gd name="connsiteX0" fmla="*/ 0 w 8205856"/>
              <a:gd name="connsiteY0" fmla="*/ 0 h 780032"/>
              <a:gd name="connsiteX1" fmla="*/ 8205856 w 8205856"/>
              <a:gd name="connsiteY1" fmla="*/ 0 h 780032"/>
              <a:gd name="connsiteX2" fmla="*/ 8205856 w 8205856"/>
              <a:gd name="connsiteY2" fmla="*/ 780032 h 780032"/>
              <a:gd name="connsiteX3" fmla="*/ 0 w 8205856"/>
              <a:gd name="connsiteY3" fmla="*/ 780032 h 780032"/>
              <a:gd name="connsiteX4" fmla="*/ 0 w 8205856"/>
              <a:gd name="connsiteY4" fmla="*/ 0 h 78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5856" h="780032">
                <a:moveTo>
                  <a:pt x="0" y="0"/>
                </a:moveTo>
                <a:lnTo>
                  <a:pt x="8205856" y="0"/>
                </a:lnTo>
                <a:lnTo>
                  <a:pt x="8205856" y="780032"/>
                </a:lnTo>
                <a:lnTo>
                  <a:pt x="0" y="7800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endParaRPr lang="ru-RU" sz="2500" dirty="0" smtClean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r>
              <a:rPr lang="ru-RU" sz="23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Impact" pitchFamily="34" charset="0"/>
              </a:rPr>
              <a:t>Пропаганда наркотиков (ст. 6.13 КоАП РФ)</a:t>
            </a:r>
            <a:endParaRPr lang="ru-RU" sz="2300" dirty="0" smtClean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rgbClr val="FF0000"/>
              </a:solidFill>
              <a:latin typeface="Impact" pitchFamily="34" charset="0"/>
            </a:endParaRPr>
          </a:p>
          <a:p>
            <a:pPr algn="just"/>
            <a:endParaRPr lang="ru-RU" sz="2500" dirty="0" smtClean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3231" y="2924944"/>
            <a:ext cx="85282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3000" b="1" dirty="0" smtClean="0">
                <a:solidFill>
                  <a:srgbClr val="FF0000"/>
                </a:solidFill>
              </a:rPr>
              <a:t>ЗАПРЕЩАЕТСЯ </a:t>
            </a:r>
            <a:r>
              <a:rPr lang="ru-RU" b="1" dirty="0" smtClean="0">
                <a:solidFill>
                  <a:srgbClr val="003300"/>
                </a:solidFill>
              </a:rPr>
              <a:t>пропаганда (распространение сведений), незаконная реклама: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003300"/>
                </a:solidFill>
              </a:rPr>
              <a:t>н</a:t>
            </a:r>
            <a:r>
              <a:rPr lang="ru-RU" b="1" dirty="0" smtClean="0">
                <a:solidFill>
                  <a:srgbClr val="003300"/>
                </a:solidFill>
              </a:rPr>
              <a:t>аркотических средств, психотропных веществ, </a:t>
            </a:r>
            <a:r>
              <a:rPr lang="ru-RU" b="1" dirty="0" err="1" smtClean="0">
                <a:solidFill>
                  <a:srgbClr val="003300"/>
                </a:solidFill>
              </a:rPr>
              <a:t>прекурсоров</a:t>
            </a:r>
            <a:r>
              <a:rPr lang="ru-RU" b="1" dirty="0" smtClean="0">
                <a:solidFill>
                  <a:srgbClr val="003300"/>
                </a:solidFill>
              </a:rPr>
              <a:t>, </a:t>
            </a:r>
            <a:r>
              <a:rPr lang="ru-RU" b="1" dirty="0" err="1" smtClean="0">
                <a:solidFill>
                  <a:srgbClr val="003300"/>
                </a:solidFill>
              </a:rPr>
              <a:t>наркосодержащих</a:t>
            </a:r>
            <a:r>
              <a:rPr lang="ru-RU" b="1" dirty="0" smtClean="0">
                <a:solidFill>
                  <a:srgbClr val="003300"/>
                </a:solidFill>
              </a:rPr>
              <a:t> растений, новых ПАВ; 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3300"/>
                </a:solidFill>
              </a:rPr>
              <a:t>способов, методов разработки, изготовления и использования наркотиков;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3300"/>
                </a:solidFill>
              </a:rPr>
              <a:t>мест их приобретения</a:t>
            </a:r>
          </a:p>
        </p:txBody>
      </p:sp>
      <p:sp>
        <p:nvSpPr>
          <p:cNvPr id="32" name="Стрелка вправо 31"/>
          <p:cNvSpPr/>
          <p:nvPr/>
        </p:nvSpPr>
        <p:spPr>
          <a:xfrm>
            <a:off x="1547664" y="5312441"/>
            <a:ext cx="864096" cy="852863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ru-RU" sz="3500" dirty="0" smtClean="0">
              <a:solidFill>
                <a:srgbClr val="FFFFCC"/>
              </a:solidFill>
              <a:latin typeface="Impact" panose="020B0806030902050204" pitchFamily="34" charset="0"/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2702661" y="5477281"/>
            <a:ext cx="4677651" cy="720079"/>
          </a:xfrm>
          <a:custGeom>
            <a:avLst/>
            <a:gdLst>
              <a:gd name="connsiteX0" fmla="*/ 0 w 8205856"/>
              <a:gd name="connsiteY0" fmla="*/ 0 h 780032"/>
              <a:gd name="connsiteX1" fmla="*/ 8205856 w 8205856"/>
              <a:gd name="connsiteY1" fmla="*/ 0 h 780032"/>
              <a:gd name="connsiteX2" fmla="*/ 8205856 w 8205856"/>
              <a:gd name="connsiteY2" fmla="*/ 780032 h 780032"/>
              <a:gd name="connsiteX3" fmla="*/ 0 w 8205856"/>
              <a:gd name="connsiteY3" fmla="*/ 780032 h 780032"/>
              <a:gd name="connsiteX4" fmla="*/ 0 w 8205856"/>
              <a:gd name="connsiteY4" fmla="*/ 0 h 78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5856" h="780032">
                <a:moveTo>
                  <a:pt x="0" y="0"/>
                </a:moveTo>
                <a:lnTo>
                  <a:pt x="8205856" y="0"/>
                </a:lnTo>
                <a:lnTo>
                  <a:pt x="8205856" y="780032"/>
                </a:lnTo>
                <a:lnTo>
                  <a:pt x="0" y="7800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sz="23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в </a:t>
            </a:r>
            <a:r>
              <a:rPr lang="ru-RU" sz="2300" dirty="0" err="1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т.ч</a:t>
            </a:r>
            <a:r>
              <a:rPr lang="ru-RU" sz="23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. посредством сети Интернет - ШТРАФ</a:t>
            </a:r>
            <a:r>
              <a:rPr lang="ru-RU" sz="23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до 30 тысяч рублей </a:t>
            </a:r>
            <a:endParaRPr lang="ru-RU" sz="2300" dirty="0" smtClean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5006917" y="2132857"/>
            <a:ext cx="3885563" cy="720079"/>
          </a:xfrm>
          <a:custGeom>
            <a:avLst/>
            <a:gdLst>
              <a:gd name="connsiteX0" fmla="*/ 0 w 8205856"/>
              <a:gd name="connsiteY0" fmla="*/ 0 h 780032"/>
              <a:gd name="connsiteX1" fmla="*/ 8205856 w 8205856"/>
              <a:gd name="connsiteY1" fmla="*/ 0 h 780032"/>
              <a:gd name="connsiteX2" fmla="*/ 8205856 w 8205856"/>
              <a:gd name="connsiteY2" fmla="*/ 780032 h 780032"/>
              <a:gd name="connsiteX3" fmla="*/ 0 w 8205856"/>
              <a:gd name="connsiteY3" fmla="*/ 780032 h 780032"/>
              <a:gd name="connsiteX4" fmla="*/ 0 w 8205856"/>
              <a:gd name="connsiteY4" fmla="*/ 0 h 78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5856" h="780032">
                <a:moveTo>
                  <a:pt x="0" y="0"/>
                </a:moveTo>
                <a:lnTo>
                  <a:pt x="8205856" y="0"/>
                </a:lnTo>
                <a:lnTo>
                  <a:pt x="8205856" y="780032"/>
                </a:lnTo>
                <a:lnTo>
                  <a:pt x="0" y="7800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sz="23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ШТРАФ</a:t>
            </a:r>
            <a:r>
              <a:rPr lang="ru-RU" sz="23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– до 5 тысяч рублей</a:t>
            </a:r>
            <a:endParaRPr lang="ru-RU" sz="2300" dirty="0" smtClean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4211960" y="2420888"/>
            <a:ext cx="864096" cy="648072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ru-RU" sz="3500" dirty="0" smtClean="0">
              <a:solidFill>
                <a:srgbClr val="FFFFCC"/>
              </a:solidFill>
              <a:latin typeface="Impact" panose="020B080603090205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757" y="124069"/>
            <a:ext cx="1028868" cy="57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9058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  <p:bldP spid="33" grpId="0" animBg="1"/>
      <p:bldP spid="23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757" y="124069"/>
            <a:ext cx="8926285" cy="581891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bg2">
                  <a:lumMod val="90000"/>
                </a:schemeClr>
              </a:solidFill>
              <a:latin typeface="Impac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7193" y="192638"/>
            <a:ext cx="5832647" cy="453677"/>
          </a:xfrm>
          <a:prstGeom prst="rect">
            <a:avLst/>
          </a:prstGeom>
          <a:solidFill>
            <a:srgbClr val="297FD5">
              <a:lumMod val="75000"/>
            </a:srgbClr>
          </a:solidFill>
          <a:ln w="222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5" name="Picture 8" descr="https://openclipart.org/image/2400px/svg_to_png/225074/Russia_MFA_emblem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496" y="32267"/>
            <a:ext cx="1008112" cy="673693"/>
          </a:xfrm>
          <a:prstGeom prst="rect">
            <a:avLst/>
          </a:prstGeom>
          <a:noFill/>
          <a:effectLst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019280" y="192636"/>
            <a:ext cx="3744416" cy="449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ГУ МВД РОССИИ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ПО  АЛТАЙСКОМУ КРАЮ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12" name="Полилиния 11"/>
          <p:cNvSpPr/>
          <p:nvPr/>
        </p:nvSpPr>
        <p:spPr>
          <a:xfrm flipV="1">
            <a:off x="0" y="6690301"/>
            <a:ext cx="6084168" cy="106070"/>
          </a:xfrm>
          <a:custGeom>
            <a:avLst/>
            <a:gdLst>
              <a:gd name="connsiteX0" fmla="*/ 0 w 6084168"/>
              <a:gd name="connsiteY0" fmla="*/ 0 h 129652"/>
              <a:gd name="connsiteX1" fmla="*/ 6084168 w 6084168"/>
              <a:gd name="connsiteY1" fmla="*/ 0 h 129652"/>
              <a:gd name="connsiteX2" fmla="*/ 6084168 w 6084168"/>
              <a:gd name="connsiteY2" fmla="*/ 129652 h 129652"/>
              <a:gd name="connsiteX3" fmla="*/ 0 w 6084168"/>
              <a:gd name="connsiteY3" fmla="*/ 129652 h 129652"/>
              <a:gd name="connsiteX4" fmla="*/ 0 w 6084168"/>
              <a:gd name="connsiteY4" fmla="*/ 0 h 129652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107504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107504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4168" h="144016">
                <a:moveTo>
                  <a:pt x="0" y="0"/>
                </a:moveTo>
                <a:lnTo>
                  <a:pt x="6084168" y="0"/>
                </a:lnTo>
                <a:lnTo>
                  <a:pt x="6012160" y="144016"/>
                </a:lnTo>
                <a:lnTo>
                  <a:pt x="0" y="12965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3366">
                  <a:alpha val="80000"/>
                </a:srgbClr>
              </a:gs>
              <a:gs pos="39999">
                <a:srgbClr val="0070C0">
                  <a:alpha val="79000"/>
                </a:srgbClr>
              </a:gs>
              <a:gs pos="70000">
                <a:srgbClr val="0070C0">
                  <a:alpha val="56000"/>
                </a:srgbClr>
              </a:gs>
              <a:gs pos="100000">
                <a:srgbClr val="003366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34143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20612" y="6747357"/>
            <a:ext cx="4023388" cy="49014"/>
          </a:xfrm>
          <a:prstGeom prst="rect">
            <a:avLst/>
          </a:prstGeom>
          <a:gradFill flip="none" rotWithShape="1">
            <a:gsLst>
              <a:gs pos="0">
                <a:srgbClr val="C0504D">
                  <a:lumMod val="50000"/>
                </a:srgbClr>
              </a:gs>
              <a:gs pos="39999">
                <a:srgbClr val="C0504D">
                  <a:lumMod val="75000"/>
                </a:srgbClr>
              </a:gs>
              <a:gs pos="70000">
                <a:srgbClr val="C0504D">
                  <a:lumMod val="75000"/>
                </a:srgbClr>
              </a:gs>
              <a:gs pos="100000">
                <a:srgbClr val="C0504D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134143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accent6">
                  <a:lumMod val="25000"/>
                </a:schemeClr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51501" y="773356"/>
            <a:ext cx="8676784" cy="1189915"/>
            <a:chOff x="275829" y="985021"/>
            <a:chExt cx="8676784" cy="1064676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Прямоугольник с одним вырезанным углом 24"/>
            <p:cNvSpPr/>
            <p:nvPr/>
          </p:nvSpPr>
          <p:spPr>
            <a:xfrm>
              <a:off x="539552" y="1001644"/>
              <a:ext cx="8413061" cy="1048053"/>
            </a:xfrm>
            <a:prstGeom prst="snip1Rect">
              <a:avLst>
                <a:gd name="adj" fmla="val 0"/>
              </a:avLst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algn="ctr">
                <a:defRPr/>
              </a:pPr>
              <a:r>
                <a:rPr lang="ru-RU" sz="2700" dirty="0" smtClean="0">
                  <a:ln>
                    <a:solidFill>
                      <a:schemeClr val="accent6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Impact" pitchFamily="34" charset="0"/>
                </a:rPr>
                <a:t>Административная ответственность за совершение правонарушений, связанных с незаконным оборотом наркотиков  </a:t>
              </a:r>
              <a:endParaRPr lang="ru-RU" sz="2700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Impact" pitchFamily="34" charset="0"/>
              </a:endParaRPr>
            </a:p>
          </p:txBody>
        </p:sp>
        <p:sp>
          <p:nvSpPr>
            <p:cNvPr id="29" name="Равнобедренный треугольник 28"/>
            <p:cNvSpPr/>
            <p:nvPr/>
          </p:nvSpPr>
          <p:spPr>
            <a:xfrm rot="5400000" flipH="1">
              <a:off x="-16058" y="1276908"/>
              <a:ext cx="1060041" cy="476268"/>
            </a:xfrm>
            <a:prstGeom prst="triangle">
              <a:avLst>
                <a:gd name="adj" fmla="val 47483"/>
              </a:avLst>
            </a:prstGeom>
            <a:solidFill>
              <a:schemeClr val="accent5">
                <a:lumMod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</p:grpSp>
      <p:sp>
        <p:nvSpPr>
          <p:cNvPr id="49" name="Полилиния 48"/>
          <p:cNvSpPr/>
          <p:nvPr/>
        </p:nvSpPr>
        <p:spPr>
          <a:xfrm flipV="1">
            <a:off x="0" y="6690301"/>
            <a:ext cx="6084168" cy="106070"/>
          </a:xfrm>
          <a:custGeom>
            <a:avLst/>
            <a:gdLst>
              <a:gd name="connsiteX0" fmla="*/ 0 w 6084168"/>
              <a:gd name="connsiteY0" fmla="*/ 0 h 129652"/>
              <a:gd name="connsiteX1" fmla="*/ 6084168 w 6084168"/>
              <a:gd name="connsiteY1" fmla="*/ 0 h 129652"/>
              <a:gd name="connsiteX2" fmla="*/ 6084168 w 6084168"/>
              <a:gd name="connsiteY2" fmla="*/ 129652 h 129652"/>
              <a:gd name="connsiteX3" fmla="*/ 0 w 6084168"/>
              <a:gd name="connsiteY3" fmla="*/ 129652 h 129652"/>
              <a:gd name="connsiteX4" fmla="*/ 0 w 6084168"/>
              <a:gd name="connsiteY4" fmla="*/ 0 h 129652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107504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107504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4168" h="144016">
                <a:moveTo>
                  <a:pt x="0" y="0"/>
                </a:moveTo>
                <a:lnTo>
                  <a:pt x="6084168" y="0"/>
                </a:lnTo>
                <a:lnTo>
                  <a:pt x="6012160" y="144016"/>
                </a:lnTo>
                <a:lnTo>
                  <a:pt x="0" y="12965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3366">
                  <a:alpha val="80000"/>
                </a:srgbClr>
              </a:gs>
              <a:gs pos="39999">
                <a:srgbClr val="0070C0">
                  <a:alpha val="79000"/>
                </a:srgbClr>
              </a:gs>
              <a:gs pos="70000">
                <a:srgbClr val="0070C0">
                  <a:alpha val="56000"/>
                </a:srgbClr>
              </a:gs>
              <a:gs pos="100000">
                <a:srgbClr val="003366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34143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724128" y="6747357"/>
            <a:ext cx="3419872" cy="49014"/>
          </a:xfrm>
          <a:prstGeom prst="rect">
            <a:avLst/>
          </a:prstGeom>
          <a:gradFill flip="none" rotWithShape="1">
            <a:gsLst>
              <a:gs pos="0">
                <a:srgbClr val="C0504D">
                  <a:lumMod val="50000"/>
                </a:srgbClr>
              </a:gs>
              <a:gs pos="39999">
                <a:srgbClr val="C0504D">
                  <a:lumMod val="75000"/>
                </a:srgbClr>
              </a:gs>
              <a:gs pos="70000">
                <a:srgbClr val="C0504D">
                  <a:lumMod val="75000"/>
                </a:srgbClr>
              </a:gs>
              <a:gs pos="100000">
                <a:srgbClr val="C0504D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34143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84"/>
          <a:stretch/>
        </p:blipFill>
        <p:spPr>
          <a:xfrm>
            <a:off x="4878571" y="2132856"/>
            <a:ext cx="3677361" cy="34563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t="12839" r="23518" b="13020"/>
          <a:stretch/>
        </p:blipFill>
        <p:spPr>
          <a:xfrm>
            <a:off x="539949" y="2132856"/>
            <a:ext cx="3803907" cy="3321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043" y="4077072"/>
            <a:ext cx="2557159" cy="2462543"/>
          </a:xfrm>
          <a:prstGeom prst="rect">
            <a:avLst/>
          </a:prstGeom>
        </p:spPr>
      </p:pic>
      <p:sp>
        <p:nvSpPr>
          <p:cNvPr id="16" name="Полилиния 15"/>
          <p:cNvSpPr/>
          <p:nvPr/>
        </p:nvSpPr>
        <p:spPr>
          <a:xfrm rot="1487801">
            <a:off x="2387545" y="4005532"/>
            <a:ext cx="4276707" cy="720079"/>
          </a:xfrm>
          <a:custGeom>
            <a:avLst/>
            <a:gdLst>
              <a:gd name="connsiteX0" fmla="*/ 0 w 8205856"/>
              <a:gd name="connsiteY0" fmla="*/ 0 h 780032"/>
              <a:gd name="connsiteX1" fmla="*/ 8205856 w 8205856"/>
              <a:gd name="connsiteY1" fmla="*/ 0 h 780032"/>
              <a:gd name="connsiteX2" fmla="*/ 8205856 w 8205856"/>
              <a:gd name="connsiteY2" fmla="*/ 780032 h 780032"/>
              <a:gd name="connsiteX3" fmla="*/ 0 w 8205856"/>
              <a:gd name="connsiteY3" fmla="*/ 780032 h 780032"/>
              <a:gd name="connsiteX4" fmla="*/ 0 w 8205856"/>
              <a:gd name="connsiteY4" fmla="*/ 0 h 78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5856" h="780032">
                <a:moveTo>
                  <a:pt x="0" y="0"/>
                </a:moveTo>
                <a:lnTo>
                  <a:pt x="8205856" y="0"/>
                </a:lnTo>
                <a:lnTo>
                  <a:pt x="8205856" y="780032"/>
                </a:lnTo>
                <a:lnTo>
                  <a:pt x="0" y="7800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sz="60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ЗАПРЕЩЕНО!</a:t>
            </a:r>
            <a:endParaRPr lang="ru-RU" sz="6000" dirty="0" smtClean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rgbClr val="FF00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1586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757" y="124069"/>
            <a:ext cx="8926285" cy="581891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bg2">
                  <a:lumMod val="90000"/>
                </a:schemeClr>
              </a:solidFill>
              <a:latin typeface="Impac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7193" y="192638"/>
            <a:ext cx="5832647" cy="453677"/>
          </a:xfrm>
          <a:prstGeom prst="rect">
            <a:avLst/>
          </a:prstGeom>
          <a:solidFill>
            <a:srgbClr val="297FD5">
              <a:lumMod val="75000"/>
            </a:srgbClr>
          </a:solidFill>
          <a:ln w="222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019280" y="192636"/>
            <a:ext cx="3744416" cy="449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ГУ МВД РОССИИ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ПО  АЛТАЙСКОМУ КРАЮ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12" name="Полилиния 11"/>
          <p:cNvSpPr/>
          <p:nvPr/>
        </p:nvSpPr>
        <p:spPr>
          <a:xfrm flipV="1">
            <a:off x="0" y="6690301"/>
            <a:ext cx="6084168" cy="106070"/>
          </a:xfrm>
          <a:custGeom>
            <a:avLst/>
            <a:gdLst>
              <a:gd name="connsiteX0" fmla="*/ 0 w 6084168"/>
              <a:gd name="connsiteY0" fmla="*/ 0 h 129652"/>
              <a:gd name="connsiteX1" fmla="*/ 6084168 w 6084168"/>
              <a:gd name="connsiteY1" fmla="*/ 0 h 129652"/>
              <a:gd name="connsiteX2" fmla="*/ 6084168 w 6084168"/>
              <a:gd name="connsiteY2" fmla="*/ 129652 h 129652"/>
              <a:gd name="connsiteX3" fmla="*/ 0 w 6084168"/>
              <a:gd name="connsiteY3" fmla="*/ 129652 h 129652"/>
              <a:gd name="connsiteX4" fmla="*/ 0 w 6084168"/>
              <a:gd name="connsiteY4" fmla="*/ 0 h 129652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107504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107504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4168" h="144016">
                <a:moveTo>
                  <a:pt x="0" y="0"/>
                </a:moveTo>
                <a:lnTo>
                  <a:pt x="6084168" y="0"/>
                </a:lnTo>
                <a:lnTo>
                  <a:pt x="6012160" y="144016"/>
                </a:lnTo>
                <a:lnTo>
                  <a:pt x="0" y="12965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3366">
                  <a:alpha val="80000"/>
                </a:srgbClr>
              </a:gs>
              <a:gs pos="39999">
                <a:srgbClr val="0070C0">
                  <a:alpha val="79000"/>
                </a:srgbClr>
              </a:gs>
              <a:gs pos="70000">
                <a:srgbClr val="0070C0">
                  <a:alpha val="56000"/>
                </a:srgbClr>
              </a:gs>
              <a:gs pos="100000">
                <a:srgbClr val="003366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34143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20612" y="6747357"/>
            <a:ext cx="4023388" cy="49014"/>
          </a:xfrm>
          <a:prstGeom prst="rect">
            <a:avLst/>
          </a:prstGeom>
          <a:gradFill flip="none" rotWithShape="1">
            <a:gsLst>
              <a:gs pos="0">
                <a:srgbClr val="C0504D">
                  <a:lumMod val="50000"/>
                </a:srgbClr>
              </a:gs>
              <a:gs pos="39999">
                <a:srgbClr val="C0504D">
                  <a:lumMod val="75000"/>
                </a:srgbClr>
              </a:gs>
              <a:gs pos="70000">
                <a:srgbClr val="C0504D">
                  <a:lumMod val="75000"/>
                </a:srgbClr>
              </a:gs>
              <a:gs pos="100000">
                <a:srgbClr val="C0504D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134143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accent6">
                  <a:lumMod val="25000"/>
                </a:schemeClr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51501" y="773356"/>
            <a:ext cx="8676784" cy="1189915"/>
            <a:chOff x="275829" y="985021"/>
            <a:chExt cx="8676784" cy="1064676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Прямоугольник с одним вырезанным углом 24"/>
            <p:cNvSpPr/>
            <p:nvPr/>
          </p:nvSpPr>
          <p:spPr>
            <a:xfrm>
              <a:off x="539552" y="1001644"/>
              <a:ext cx="8413061" cy="1048053"/>
            </a:xfrm>
            <a:prstGeom prst="snip1Rect">
              <a:avLst>
                <a:gd name="adj" fmla="val 0"/>
              </a:avLst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algn="ctr">
                <a:defRPr/>
              </a:pPr>
              <a:r>
                <a:rPr lang="ru-RU" sz="2700" dirty="0" smtClean="0">
                  <a:ln>
                    <a:solidFill>
                      <a:schemeClr val="accent6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Impact" pitchFamily="34" charset="0"/>
                </a:rPr>
                <a:t>За пропаганду наркотиков предусмотрена административная ответственность!</a:t>
              </a:r>
              <a:endParaRPr lang="ru-RU" sz="2700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Impact" pitchFamily="34" charset="0"/>
              </a:endParaRPr>
            </a:p>
          </p:txBody>
        </p:sp>
        <p:sp>
          <p:nvSpPr>
            <p:cNvPr id="29" name="Равнобедренный треугольник 28"/>
            <p:cNvSpPr/>
            <p:nvPr/>
          </p:nvSpPr>
          <p:spPr>
            <a:xfrm rot="5400000" flipH="1">
              <a:off x="-16058" y="1276908"/>
              <a:ext cx="1060041" cy="476268"/>
            </a:xfrm>
            <a:prstGeom prst="triangle">
              <a:avLst>
                <a:gd name="adj" fmla="val 47483"/>
              </a:avLst>
            </a:prstGeom>
            <a:solidFill>
              <a:schemeClr val="accent5">
                <a:lumMod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</p:grpSp>
      <p:sp>
        <p:nvSpPr>
          <p:cNvPr id="49" name="Полилиния 48"/>
          <p:cNvSpPr/>
          <p:nvPr/>
        </p:nvSpPr>
        <p:spPr>
          <a:xfrm flipV="1">
            <a:off x="0" y="6690301"/>
            <a:ext cx="6084168" cy="106070"/>
          </a:xfrm>
          <a:custGeom>
            <a:avLst/>
            <a:gdLst>
              <a:gd name="connsiteX0" fmla="*/ 0 w 6084168"/>
              <a:gd name="connsiteY0" fmla="*/ 0 h 129652"/>
              <a:gd name="connsiteX1" fmla="*/ 6084168 w 6084168"/>
              <a:gd name="connsiteY1" fmla="*/ 0 h 129652"/>
              <a:gd name="connsiteX2" fmla="*/ 6084168 w 6084168"/>
              <a:gd name="connsiteY2" fmla="*/ 129652 h 129652"/>
              <a:gd name="connsiteX3" fmla="*/ 0 w 6084168"/>
              <a:gd name="connsiteY3" fmla="*/ 129652 h 129652"/>
              <a:gd name="connsiteX4" fmla="*/ 0 w 6084168"/>
              <a:gd name="connsiteY4" fmla="*/ 0 h 129652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107504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107504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4168" h="144016">
                <a:moveTo>
                  <a:pt x="0" y="0"/>
                </a:moveTo>
                <a:lnTo>
                  <a:pt x="6084168" y="0"/>
                </a:lnTo>
                <a:lnTo>
                  <a:pt x="6012160" y="144016"/>
                </a:lnTo>
                <a:lnTo>
                  <a:pt x="0" y="12965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3366">
                  <a:alpha val="80000"/>
                </a:srgbClr>
              </a:gs>
              <a:gs pos="39999">
                <a:srgbClr val="0070C0">
                  <a:alpha val="79000"/>
                </a:srgbClr>
              </a:gs>
              <a:gs pos="70000">
                <a:srgbClr val="0070C0">
                  <a:alpha val="56000"/>
                </a:srgbClr>
              </a:gs>
              <a:gs pos="100000">
                <a:srgbClr val="003366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34143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724128" y="6747357"/>
            <a:ext cx="3419872" cy="49014"/>
          </a:xfrm>
          <a:prstGeom prst="rect">
            <a:avLst/>
          </a:prstGeom>
          <a:gradFill flip="none" rotWithShape="1">
            <a:gsLst>
              <a:gs pos="0">
                <a:srgbClr val="C0504D">
                  <a:lumMod val="50000"/>
                </a:srgbClr>
              </a:gs>
              <a:gs pos="39999">
                <a:srgbClr val="C0504D">
                  <a:lumMod val="75000"/>
                </a:srgbClr>
              </a:gs>
              <a:gs pos="70000">
                <a:srgbClr val="C0504D">
                  <a:lumMod val="75000"/>
                </a:srgbClr>
              </a:gs>
              <a:gs pos="100000">
                <a:srgbClr val="C0504D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34143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2477830" y="2072081"/>
            <a:ext cx="4487848" cy="780855"/>
          </a:xfrm>
          <a:custGeom>
            <a:avLst/>
            <a:gdLst>
              <a:gd name="connsiteX0" fmla="*/ 0 w 8205856"/>
              <a:gd name="connsiteY0" fmla="*/ 0 h 780032"/>
              <a:gd name="connsiteX1" fmla="*/ 8205856 w 8205856"/>
              <a:gd name="connsiteY1" fmla="*/ 0 h 780032"/>
              <a:gd name="connsiteX2" fmla="*/ 8205856 w 8205856"/>
              <a:gd name="connsiteY2" fmla="*/ 780032 h 780032"/>
              <a:gd name="connsiteX3" fmla="*/ 0 w 8205856"/>
              <a:gd name="connsiteY3" fmla="*/ 780032 h 780032"/>
              <a:gd name="connsiteX4" fmla="*/ 0 w 8205856"/>
              <a:gd name="connsiteY4" fmla="*/ 0 h 78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5856" h="780032">
                <a:moveTo>
                  <a:pt x="0" y="0"/>
                </a:moveTo>
                <a:lnTo>
                  <a:pt x="8205856" y="0"/>
                </a:lnTo>
                <a:lnTo>
                  <a:pt x="8205856" y="780032"/>
                </a:lnTo>
                <a:lnTo>
                  <a:pt x="0" y="7800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endParaRPr lang="ru-RU" sz="2500" dirty="0" smtClean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pPr algn="ctr"/>
            <a:r>
              <a:rPr lang="ru-RU" sz="23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Impact" pitchFamily="34" charset="0"/>
              </a:rPr>
              <a:t>Пропаганда наркотиков </a:t>
            </a:r>
          </a:p>
          <a:p>
            <a:pPr algn="ctr"/>
            <a:r>
              <a:rPr lang="ru-RU" sz="23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Impact" pitchFamily="34" charset="0"/>
              </a:rPr>
              <a:t>(ст. 6.13 КоАП РФ)</a:t>
            </a:r>
            <a:endParaRPr lang="ru-RU" sz="2300" dirty="0" smtClean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rgbClr val="FF0000"/>
              </a:solidFill>
              <a:latin typeface="Impact" pitchFamily="34" charset="0"/>
            </a:endParaRPr>
          </a:p>
          <a:p>
            <a:pPr algn="ctr"/>
            <a:endParaRPr lang="ru-RU" sz="2500" dirty="0" smtClean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rgbClr val="FFFF00"/>
              </a:solidFill>
              <a:latin typeface="Impac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8"/>
          <a:stretch/>
        </p:blipFill>
        <p:spPr bwMode="auto">
          <a:xfrm>
            <a:off x="289193" y="3068960"/>
            <a:ext cx="377187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07135" y="310706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Социально-психологическая </a:t>
            </a:r>
            <a:r>
              <a:rPr lang="ru-RU" dirty="0">
                <a:solidFill>
                  <a:srgbClr val="000000"/>
                </a:solidFill>
              </a:rPr>
              <a:t>направленность </a:t>
            </a:r>
            <a:r>
              <a:rPr lang="ru-RU" dirty="0" smtClean="0">
                <a:solidFill>
                  <a:srgbClr val="000000"/>
                </a:solidFill>
              </a:rPr>
              <a:t>двух видеороликов исполнителя, выложенных в </a:t>
            </a:r>
            <a:r>
              <a:rPr lang="ru-RU" dirty="0" err="1" smtClean="0">
                <a:solidFill>
                  <a:srgbClr val="000000"/>
                </a:solidFill>
              </a:rPr>
              <a:t>Ютьюб</a:t>
            </a:r>
            <a:r>
              <a:rPr lang="ru-RU" dirty="0" smtClean="0">
                <a:solidFill>
                  <a:srgbClr val="000000"/>
                </a:solidFill>
              </a:rPr>
              <a:t>  </a:t>
            </a:r>
            <a:r>
              <a:rPr lang="ru-RU" dirty="0">
                <a:solidFill>
                  <a:srgbClr val="000000"/>
                </a:solidFill>
              </a:rPr>
              <a:t>- </a:t>
            </a:r>
            <a:r>
              <a:rPr lang="ru-RU" b="1" dirty="0">
                <a:solidFill>
                  <a:srgbClr val="FF0000"/>
                </a:solidFill>
              </a:rPr>
              <a:t>формирование </a:t>
            </a:r>
            <a:r>
              <a:rPr lang="ru-RU" b="1" dirty="0" smtClean="0">
                <a:solidFill>
                  <a:srgbClr val="FF0000"/>
                </a:solidFill>
              </a:rPr>
              <a:t>позитивного отношения </a:t>
            </a:r>
            <a:r>
              <a:rPr lang="ru-RU" b="1" dirty="0">
                <a:solidFill>
                  <a:srgbClr val="FF0000"/>
                </a:solidFill>
              </a:rPr>
              <a:t>к наркотикам за счет создания привлекательных образов героев, употребляющих наркотики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000000"/>
                </a:solidFill>
              </a:rPr>
              <a:t>Решение </a:t>
            </a:r>
            <a:r>
              <a:rPr lang="ru-RU" b="1" dirty="0" err="1" smtClean="0">
                <a:solidFill>
                  <a:srgbClr val="000000"/>
                </a:solidFill>
              </a:rPr>
              <a:t>Зюзинского</a:t>
            </a:r>
            <a:r>
              <a:rPr lang="ru-RU" b="1" dirty="0" smtClean="0">
                <a:solidFill>
                  <a:srgbClr val="000000"/>
                </a:solidFill>
              </a:rPr>
              <a:t> районного суда г. Москвы 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052" y="142059"/>
            <a:ext cx="898969" cy="49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Полилиния 26"/>
          <p:cNvSpPr/>
          <p:nvPr/>
        </p:nvSpPr>
        <p:spPr>
          <a:xfrm>
            <a:off x="2364353" y="5692383"/>
            <a:ext cx="3885563" cy="720079"/>
          </a:xfrm>
          <a:custGeom>
            <a:avLst/>
            <a:gdLst>
              <a:gd name="connsiteX0" fmla="*/ 0 w 8205856"/>
              <a:gd name="connsiteY0" fmla="*/ 0 h 780032"/>
              <a:gd name="connsiteX1" fmla="*/ 8205856 w 8205856"/>
              <a:gd name="connsiteY1" fmla="*/ 0 h 780032"/>
              <a:gd name="connsiteX2" fmla="*/ 8205856 w 8205856"/>
              <a:gd name="connsiteY2" fmla="*/ 780032 h 780032"/>
              <a:gd name="connsiteX3" fmla="*/ 0 w 8205856"/>
              <a:gd name="connsiteY3" fmla="*/ 780032 h 780032"/>
              <a:gd name="connsiteX4" fmla="*/ 0 w 8205856"/>
              <a:gd name="connsiteY4" fmla="*/ 0 h 78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5856" h="780032">
                <a:moveTo>
                  <a:pt x="0" y="0"/>
                </a:moveTo>
                <a:lnTo>
                  <a:pt x="8205856" y="0"/>
                </a:lnTo>
                <a:lnTo>
                  <a:pt x="8205856" y="780032"/>
                </a:lnTo>
                <a:lnTo>
                  <a:pt x="0" y="7800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sz="23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ШТРАФ</a:t>
            </a:r>
            <a:r>
              <a:rPr lang="ru-RU" sz="23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– 100 тысяч рублей</a:t>
            </a:r>
            <a:endParaRPr lang="ru-RU" sz="2300" dirty="0" smtClean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rgbClr val="FF00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259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757" y="124069"/>
            <a:ext cx="8926285" cy="581891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bg2">
                  <a:lumMod val="90000"/>
                </a:schemeClr>
              </a:solidFill>
              <a:latin typeface="Impac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7193" y="192638"/>
            <a:ext cx="5832647" cy="453677"/>
          </a:xfrm>
          <a:prstGeom prst="rect">
            <a:avLst/>
          </a:prstGeom>
          <a:solidFill>
            <a:srgbClr val="297FD5">
              <a:lumMod val="75000"/>
            </a:srgbClr>
          </a:solidFill>
          <a:ln w="222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019280" y="192636"/>
            <a:ext cx="3744416" cy="449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ГУ МВД РОССИИ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ПО  АЛТАЙСКОМУ КРАЮ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12" name="Полилиния 11"/>
          <p:cNvSpPr/>
          <p:nvPr/>
        </p:nvSpPr>
        <p:spPr>
          <a:xfrm flipV="1">
            <a:off x="0" y="6690301"/>
            <a:ext cx="6084168" cy="106070"/>
          </a:xfrm>
          <a:custGeom>
            <a:avLst/>
            <a:gdLst>
              <a:gd name="connsiteX0" fmla="*/ 0 w 6084168"/>
              <a:gd name="connsiteY0" fmla="*/ 0 h 129652"/>
              <a:gd name="connsiteX1" fmla="*/ 6084168 w 6084168"/>
              <a:gd name="connsiteY1" fmla="*/ 0 h 129652"/>
              <a:gd name="connsiteX2" fmla="*/ 6084168 w 6084168"/>
              <a:gd name="connsiteY2" fmla="*/ 129652 h 129652"/>
              <a:gd name="connsiteX3" fmla="*/ 0 w 6084168"/>
              <a:gd name="connsiteY3" fmla="*/ 129652 h 129652"/>
              <a:gd name="connsiteX4" fmla="*/ 0 w 6084168"/>
              <a:gd name="connsiteY4" fmla="*/ 0 h 129652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107504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107504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4168" h="144016">
                <a:moveTo>
                  <a:pt x="0" y="0"/>
                </a:moveTo>
                <a:lnTo>
                  <a:pt x="6084168" y="0"/>
                </a:lnTo>
                <a:lnTo>
                  <a:pt x="6012160" y="144016"/>
                </a:lnTo>
                <a:lnTo>
                  <a:pt x="0" y="12965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3366">
                  <a:alpha val="80000"/>
                </a:srgbClr>
              </a:gs>
              <a:gs pos="39999">
                <a:srgbClr val="0070C0">
                  <a:alpha val="79000"/>
                </a:srgbClr>
              </a:gs>
              <a:gs pos="70000">
                <a:srgbClr val="0070C0">
                  <a:alpha val="56000"/>
                </a:srgbClr>
              </a:gs>
              <a:gs pos="100000">
                <a:srgbClr val="003366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34143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20612" y="6747357"/>
            <a:ext cx="4023388" cy="49014"/>
          </a:xfrm>
          <a:prstGeom prst="rect">
            <a:avLst/>
          </a:prstGeom>
          <a:gradFill flip="none" rotWithShape="1">
            <a:gsLst>
              <a:gs pos="0">
                <a:srgbClr val="C0504D">
                  <a:lumMod val="50000"/>
                </a:srgbClr>
              </a:gs>
              <a:gs pos="39999">
                <a:srgbClr val="C0504D">
                  <a:lumMod val="75000"/>
                </a:srgbClr>
              </a:gs>
              <a:gs pos="70000">
                <a:srgbClr val="C0504D">
                  <a:lumMod val="75000"/>
                </a:srgbClr>
              </a:gs>
              <a:gs pos="100000">
                <a:srgbClr val="C0504D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134143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accent6">
                  <a:lumMod val="25000"/>
                </a:schemeClr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51501" y="773356"/>
            <a:ext cx="8676784" cy="1003455"/>
            <a:chOff x="275829" y="985021"/>
            <a:chExt cx="8676784" cy="1064676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Прямоугольник с одним вырезанным углом 24"/>
            <p:cNvSpPr/>
            <p:nvPr/>
          </p:nvSpPr>
          <p:spPr>
            <a:xfrm>
              <a:off x="539552" y="1001644"/>
              <a:ext cx="8413061" cy="1048053"/>
            </a:xfrm>
            <a:prstGeom prst="snip1Rect">
              <a:avLst>
                <a:gd name="adj" fmla="val 0"/>
              </a:avLst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algn="ctr">
                <a:defRPr/>
              </a:pPr>
              <a:r>
                <a:rPr lang="ru-RU" sz="2700" dirty="0" smtClean="0">
                  <a:ln>
                    <a:solidFill>
                      <a:schemeClr val="accent6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Impact" pitchFamily="34" charset="0"/>
                </a:rPr>
                <a:t>Уголовная ответственность в сфере незаконного оборота наркотиков</a:t>
              </a:r>
              <a:endParaRPr lang="ru-RU" sz="2700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Impact" pitchFamily="34" charset="0"/>
              </a:endParaRPr>
            </a:p>
          </p:txBody>
        </p:sp>
        <p:sp>
          <p:nvSpPr>
            <p:cNvPr id="29" name="Равнобедренный треугольник 28"/>
            <p:cNvSpPr/>
            <p:nvPr/>
          </p:nvSpPr>
          <p:spPr>
            <a:xfrm rot="5400000" flipH="1">
              <a:off x="-16058" y="1276908"/>
              <a:ext cx="1060041" cy="476268"/>
            </a:xfrm>
            <a:prstGeom prst="triangle">
              <a:avLst>
                <a:gd name="adj" fmla="val 47483"/>
              </a:avLst>
            </a:prstGeom>
            <a:solidFill>
              <a:schemeClr val="accent5">
                <a:lumMod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</p:grpSp>
      <p:sp>
        <p:nvSpPr>
          <p:cNvPr id="49" name="Полилиния 48"/>
          <p:cNvSpPr/>
          <p:nvPr/>
        </p:nvSpPr>
        <p:spPr>
          <a:xfrm flipV="1">
            <a:off x="0" y="6690301"/>
            <a:ext cx="6084168" cy="106070"/>
          </a:xfrm>
          <a:custGeom>
            <a:avLst/>
            <a:gdLst>
              <a:gd name="connsiteX0" fmla="*/ 0 w 6084168"/>
              <a:gd name="connsiteY0" fmla="*/ 0 h 129652"/>
              <a:gd name="connsiteX1" fmla="*/ 6084168 w 6084168"/>
              <a:gd name="connsiteY1" fmla="*/ 0 h 129652"/>
              <a:gd name="connsiteX2" fmla="*/ 6084168 w 6084168"/>
              <a:gd name="connsiteY2" fmla="*/ 129652 h 129652"/>
              <a:gd name="connsiteX3" fmla="*/ 0 w 6084168"/>
              <a:gd name="connsiteY3" fmla="*/ 129652 h 129652"/>
              <a:gd name="connsiteX4" fmla="*/ 0 w 6084168"/>
              <a:gd name="connsiteY4" fmla="*/ 0 h 129652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107504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107504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4168" h="144016">
                <a:moveTo>
                  <a:pt x="0" y="0"/>
                </a:moveTo>
                <a:lnTo>
                  <a:pt x="6084168" y="0"/>
                </a:lnTo>
                <a:lnTo>
                  <a:pt x="6012160" y="144016"/>
                </a:lnTo>
                <a:lnTo>
                  <a:pt x="0" y="12965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3366">
                  <a:alpha val="80000"/>
                </a:srgbClr>
              </a:gs>
              <a:gs pos="39999">
                <a:srgbClr val="0070C0">
                  <a:alpha val="79000"/>
                </a:srgbClr>
              </a:gs>
              <a:gs pos="70000">
                <a:srgbClr val="0070C0">
                  <a:alpha val="56000"/>
                </a:srgbClr>
              </a:gs>
              <a:gs pos="100000">
                <a:srgbClr val="003366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34143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724128" y="6747357"/>
            <a:ext cx="3419872" cy="49014"/>
          </a:xfrm>
          <a:prstGeom prst="rect">
            <a:avLst/>
          </a:prstGeom>
          <a:gradFill flip="none" rotWithShape="1">
            <a:gsLst>
              <a:gs pos="0">
                <a:srgbClr val="C0504D">
                  <a:lumMod val="50000"/>
                </a:srgbClr>
              </a:gs>
              <a:gs pos="39999">
                <a:srgbClr val="C0504D">
                  <a:lumMod val="75000"/>
                </a:srgbClr>
              </a:gs>
              <a:gs pos="70000">
                <a:srgbClr val="C0504D">
                  <a:lumMod val="75000"/>
                </a:srgbClr>
              </a:gs>
              <a:gs pos="100000">
                <a:srgbClr val="C0504D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34143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2924944"/>
            <a:ext cx="4464496" cy="3580772"/>
          </a:xfrm>
          <a:prstGeom prst="rect">
            <a:avLst/>
          </a:prstGeom>
          <a:solidFill>
            <a:srgbClr val="FFFF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i="1" u="sng" dirty="0" smtClean="0">
                <a:solidFill>
                  <a:srgbClr val="FF0000"/>
                </a:solidFill>
                <a:latin typeface="Franklin Gothic Medium Cond" panose="020B0606030402020204" pitchFamily="34" charset="0"/>
              </a:rPr>
              <a:t>Без цели сбыта </a:t>
            </a:r>
          </a:p>
          <a:p>
            <a:pPr algn="ctr"/>
            <a:r>
              <a:rPr lang="ru-RU" sz="3000" b="1" i="1" u="sng" dirty="0" smtClean="0">
                <a:solidFill>
                  <a:srgbClr val="FF0000"/>
                </a:solidFill>
                <a:latin typeface="Franklin Gothic Medium Cond" panose="020B0606030402020204" pitchFamily="34" charset="0"/>
              </a:rPr>
              <a:t>(ст. 228 УК РФ)</a:t>
            </a:r>
          </a:p>
          <a:p>
            <a:pPr marL="342900" indent="-342900" algn="ctr">
              <a:buFontTx/>
              <a:buChar char="-"/>
            </a:pPr>
            <a:r>
              <a:rPr lang="ru-RU" sz="3000" b="1" i="1" u="sng" dirty="0" smtClean="0">
                <a:solidFill>
                  <a:srgbClr val="FF0000"/>
                </a:solidFill>
                <a:latin typeface="Franklin Gothic Medium Cond" panose="020B0606030402020204" pitchFamily="34" charset="0"/>
              </a:rPr>
              <a:t>приобретение</a:t>
            </a:r>
          </a:p>
          <a:p>
            <a:pPr marL="342900" indent="-342900" algn="ctr">
              <a:buFontTx/>
              <a:buChar char="-"/>
            </a:pPr>
            <a:r>
              <a:rPr lang="ru-RU" sz="3000" b="1" i="1" u="sng" dirty="0" smtClean="0">
                <a:solidFill>
                  <a:srgbClr val="FF0000"/>
                </a:solidFill>
                <a:latin typeface="Franklin Gothic Medium Cond" panose="020B0606030402020204" pitchFamily="34" charset="0"/>
              </a:rPr>
              <a:t>хранение</a:t>
            </a:r>
          </a:p>
          <a:p>
            <a:pPr marL="342900" indent="-342900" algn="ctr">
              <a:buFontTx/>
              <a:buChar char="-"/>
            </a:pPr>
            <a:r>
              <a:rPr lang="ru-RU" sz="3000" b="1" i="1" u="sng" dirty="0" smtClean="0">
                <a:solidFill>
                  <a:srgbClr val="002060"/>
                </a:solidFill>
                <a:latin typeface="Franklin Gothic Medium Cond" panose="020B0606030402020204" pitchFamily="34" charset="0"/>
              </a:rPr>
              <a:t>перевозка</a:t>
            </a:r>
          </a:p>
          <a:p>
            <a:pPr marL="342900" indent="-342900" algn="ctr">
              <a:buFontTx/>
              <a:buChar char="-"/>
            </a:pPr>
            <a:r>
              <a:rPr lang="ru-RU" sz="3000" b="1" i="1" u="sng" dirty="0" smtClean="0">
                <a:solidFill>
                  <a:srgbClr val="002060"/>
                </a:solidFill>
                <a:latin typeface="Franklin Gothic Medium Cond" panose="020B0606030402020204" pitchFamily="34" charset="0"/>
              </a:rPr>
              <a:t>изготовление</a:t>
            </a:r>
          </a:p>
          <a:p>
            <a:pPr marL="342900" indent="-342900" algn="ctr">
              <a:buFontTx/>
              <a:buChar char="-"/>
            </a:pPr>
            <a:r>
              <a:rPr lang="ru-RU" sz="3000" b="1" i="1" u="sng" dirty="0" smtClean="0">
                <a:solidFill>
                  <a:srgbClr val="002060"/>
                </a:solidFill>
                <a:latin typeface="Franklin Gothic Medium Cond" panose="020B0606030402020204" pitchFamily="34" charset="0"/>
              </a:rPr>
              <a:t>переработка</a:t>
            </a:r>
          </a:p>
          <a:p>
            <a:pPr marL="342900" indent="-342900" algn="ctr">
              <a:buFontTx/>
              <a:buChar char="-"/>
            </a:pPr>
            <a:endParaRPr lang="ru-RU" sz="2200" b="1" i="1" u="sng" dirty="0" smtClean="0">
              <a:solidFill>
                <a:srgbClr val="FF000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49277" y="1976718"/>
            <a:ext cx="3671195" cy="4492995"/>
          </a:xfrm>
          <a:prstGeom prst="rect">
            <a:avLst/>
          </a:prstGeom>
          <a:solidFill>
            <a:srgbClr val="FFFFFF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i="1" u="sng" dirty="0" smtClean="0">
                <a:solidFill>
                  <a:srgbClr val="FF0000"/>
                </a:solidFill>
                <a:latin typeface="Franklin Gothic Medium Cond" panose="020B0606030402020204" pitchFamily="34" charset="0"/>
              </a:rPr>
              <a:t>Виды наказаний:</a:t>
            </a:r>
          </a:p>
          <a:p>
            <a:pPr marL="342900" indent="-342900" algn="ctr">
              <a:buFontTx/>
              <a:buChar char="-"/>
            </a:pPr>
            <a:r>
              <a:rPr lang="ru-RU" sz="3000" b="1" i="1" u="sng" dirty="0" smtClean="0">
                <a:solidFill>
                  <a:schemeClr val="accent6">
                    <a:lumMod val="25000"/>
                  </a:schemeClr>
                </a:solidFill>
                <a:latin typeface="Franklin Gothic Medium Cond" panose="020B0606030402020204" pitchFamily="34" charset="0"/>
              </a:rPr>
              <a:t>Штраф, </a:t>
            </a:r>
            <a:r>
              <a:rPr lang="ru-RU" sz="3000" b="1" i="1" u="sng" dirty="0" smtClean="0">
                <a:solidFill>
                  <a:schemeClr val="accent6">
                    <a:lumMod val="25000"/>
                  </a:schemeClr>
                </a:solidFill>
                <a:latin typeface="Franklin Gothic Medium Cond" panose="020B0606030402020204" pitchFamily="34" charset="0"/>
              </a:rPr>
              <a:t>обязательные, исправительные работы, </a:t>
            </a:r>
          </a:p>
          <a:p>
            <a:pPr algn="ctr"/>
            <a:r>
              <a:rPr lang="ru-RU" sz="3000" b="1" i="1" u="sng" dirty="0" smtClean="0">
                <a:solidFill>
                  <a:srgbClr val="FF0000"/>
                </a:solidFill>
                <a:latin typeface="Franklin Gothic Medium Cond" panose="020B0606030402020204" pitchFamily="34" charset="0"/>
              </a:rPr>
              <a:t>- лишение свободы 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483905" y="1928065"/>
            <a:ext cx="4440168" cy="852863"/>
          </a:xfrm>
          <a:custGeom>
            <a:avLst/>
            <a:gdLst>
              <a:gd name="connsiteX0" fmla="*/ 0 w 8205856"/>
              <a:gd name="connsiteY0" fmla="*/ 0 h 780032"/>
              <a:gd name="connsiteX1" fmla="*/ 8205856 w 8205856"/>
              <a:gd name="connsiteY1" fmla="*/ 0 h 780032"/>
              <a:gd name="connsiteX2" fmla="*/ 8205856 w 8205856"/>
              <a:gd name="connsiteY2" fmla="*/ 780032 h 780032"/>
              <a:gd name="connsiteX3" fmla="*/ 0 w 8205856"/>
              <a:gd name="connsiteY3" fmla="*/ 780032 h 780032"/>
              <a:gd name="connsiteX4" fmla="*/ 0 w 8205856"/>
              <a:gd name="connsiteY4" fmla="*/ 0 h 78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5856" h="780032">
                <a:moveTo>
                  <a:pt x="0" y="0"/>
                </a:moveTo>
                <a:lnTo>
                  <a:pt x="8205856" y="0"/>
                </a:lnTo>
                <a:lnTo>
                  <a:pt x="8205856" y="780032"/>
                </a:lnTo>
                <a:lnTo>
                  <a:pt x="0" y="7800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endParaRPr lang="ru-RU" sz="2500" dirty="0" smtClean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r>
              <a:rPr lang="ru-RU" sz="23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Impact" pitchFamily="34" charset="0"/>
              </a:rPr>
              <a:t>Возраст привлечения – </a:t>
            </a:r>
            <a:r>
              <a:rPr lang="ru-RU" sz="23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с 16 лет</a:t>
            </a:r>
          </a:p>
          <a:p>
            <a:pPr algn="just"/>
            <a:endParaRPr lang="ru-RU" sz="2500" dirty="0" smtClean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rgbClr val="FFFF00"/>
              </a:solidFill>
              <a:latin typeface="Impact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437" y="114915"/>
            <a:ext cx="967668" cy="53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4958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олилиния 39"/>
          <p:cNvSpPr/>
          <p:nvPr/>
        </p:nvSpPr>
        <p:spPr>
          <a:xfrm flipV="1">
            <a:off x="0" y="6658292"/>
            <a:ext cx="6084168" cy="106070"/>
          </a:xfrm>
          <a:custGeom>
            <a:avLst/>
            <a:gdLst>
              <a:gd name="connsiteX0" fmla="*/ 0 w 6084168"/>
              <a:gd name="connsiteY0" fmla="*/ 0 h 129652"/>
              <a:gd name="connsiteX1" fmla="*/ 6084168 w 6084168"/>
              <a:gd name="connsiteY1" fmla="*/ 0 h 129652"/>
              <a:gd name="connsiteX2" fmla="*/ 6084168 w 6084168"/>
              <a:gd name="connsiteY2" fmla="*/ 129652 h 129652"/>
              <a:gd name="connsiteX3" fmla="*/ 0 w 6084168"/>
              <a:gd name="connsiteY3" fmla="*/ 129652 h 129652"/>
              <a:gd name="connsiteX4" fmla="*/ 0 w 6084168"/>
              <a:gd name="connsiteY4" fmla="*/ 0 h 129652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107504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107504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4168" h="144016">
                <a:moveTo>
                  <a:pt x="0" y="0"/>
                </a:moveTo>
                <a:lnTo>
                  <a:pt x="6084168" y="0"/>
                </a:lnTo>
                <a:lnTo>
                  <a:pt x="6012160" y="144016"/>
                </a:lnTo>
                <a:lnTo>
                  <a:pt x="0" y="12965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3366">
                  <a:alpha val="80000"/>
                </a:srgbClr>
              </a:gs>
              <a:gs pos="39999">
                <a:srgbClr val="0070C0">
                  <a:alpha val="79000"/>
                </a:srgbClr>
              </a:gs>
              <a:gs pos="70000">
                <a:srgbClr val="0070C0">
                  <a:alpha val="56000"/>
                </a:srgbClr>
              </a:gs>
              <a:gs pos="100000">
                <a:srgbClr val="003366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34143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24128" y="6764362"/>
            <a:ext cx="3419872" cy="49014"/>
          </a:xfrm>
          <a:prstGeom prst="rect">
            <a:avLst/>
          </a:prstGeom>
          <a:gradFill flip="none" rotWithShape="1">
            <a:gsLst>
              <a:gs pos="0">
                <a:srgbClr val="C0504D">
                  <a:lumMod val="50000"/>
                </a:srgbClr>
              </a:gs>
              <a:gs pos="39999">
                <a:srgbClr val="C0504D">
                  <a:lumMod val="75000"/>
                </a:srgbClr>
              </a:gs>
              <a:gs pos="70000">
                <a:srgbClr val="C0504D">
                  <a:lumMod val="75000"/>
                </a:srgbClr>
              </a:gs>
              <a:gs pos="100000">
                <a:srgbClr val="C0504D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34143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251523" y="758418"/>
            <a:ext cx="8761847" cy="942390"/>
            <a:chOff x="251521" y="852727"/>
            <a:chExt cx="8664238" cy="942390"/>
          </a:xfrm>
        </p:grpSpPr>
        <p:sp>
          <p:nvSpPr>
            <p:cNvPr id="43" name="Прямоугольник с одним вырезанным углом 42"/>
            <p:cNvSpPr/>
            <p:nvPr/>
          </p:nvSpPr>
          <p:spPr>
            <a:xfrm>
              <a:off x="458821" y="852727"/>
              <a:ext cx="8371771" cy="942390"/>
            </a:xfrm>
            <a:prstGeom prst="snip1Rect">
              <a:avLst>
                <a:gd name="adj" fmla="val 0"/>
              </a:avLst>
            </a:prstGeom>
            <a:solidFill>
              <a:schemeClr val="accent5">
                <a:lumMod val="2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algn="ctr">
                <a:defRPr/>
              </a:pPr>
              <a:endParaRPr lang="ru-RU" sz="26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  <p:sp>
          <p:nvSpPr>
            <p:cNvPr id="44" name="Прямоугольник с одним вырезанным углом 43"/>
            <p:cNvSpPr/>
            <p:nvPr/>
          </p:nvSpPr>
          <p:spPr>
            <a:xfrm>
              <a:off x="251521" y="852728"/>
              <a:ext cx="8664238" cy="694482"/>
            </a:xfrm>
            <a:prstGeom prst="snip1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 anchorCtr="0"/>
            <a:lstStyle/>
            <a:p>
              <a:pPr algn="ctr"/>
              <a:r>
                <a:rPr lang="ru-RU" sz="2800" dirty="0">
                  <a:ln>
                    <a:solidFill>
                      <a:schemeClr val="accent6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Impact" pitchFamily="34" charset="0"/>
                </a:rPr>
                <a:t>Уголовная ответственность </a:t>
              </a:r>
              <a:r>
                <a:rPr lang="ru-RU" sz="2800" dirty="0" smtClean="0">
                  <a:ln>
                    <a:solidFill>
                      <a:schemeClr val="accent6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Impact" pitchFamily="34" charset="0"/>
                </a:rPr>
                <a:t>за распространение наркотиков</a:t>
              </a:r>
              <a:endParaRPr lang="ru-RU" sz="2800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Impact" pitchFamily="34" charset="0"/>
              </a:endParaRPr>
            </a:p>
            <a:p>
              <a:pPr algn="ctr"/>
              <a:r>
                <a:rPr lang="ru-RU" altLang="ru-RU" sz="2800" dirty="0" smtClean="0">
                  <a:ln>
                    <a:solidFill>
                      <a:schemeClr val="accent6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Impact" pitchFamily="34" charset="0"/>
                </a:rPr>
                <a:t> </a:t>
              </a:r>
              <a:endParaRPr lang="ru-RU" sz="2800" dirty="0" smtClean="0">
                <a:ln>
                  <a:solidFill>
                    <a:schemeClr val="accent5">
                      <a:lumMod val="25000"/>
                    </a:schemeClr>
                  </a:solidFill>
                </a:ln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sp>
        <p:nvSpPr>
          <p:cNvPr id="45" name="Равнобедренный треугольник 44"/>
          <p:cNvSpPr/>
          <p:nvPr/>
        </p:nvSpPr>
        <p:spPr>
          <a:xfrm rot="5400000" flipH="1">
            <a:off x="-42824" y="1065540"/>
            <a:ext cx="933003" cy="375764"/>
          </a:xfrm>
          <a:prstGeom prst="triangle">
            <a:avLst>
              <a:gd name="adj" fmla="val 50888"/>
            </a:avLst>
          </a:prstGeom>
          <a:solidFill>
            <a:schemeClr val="accent5">
              <a:lumMod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7085" y="120073"/>
            <a:ext cx="8926285" cy="581891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bg2">
                  <a:lumMod val="90000"/>
                </a:schemeClr>
              </a:solidFill>
              <a:latin typeface="Impact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1521" y="188642"/>
            <a:ext cx="5832647" cy="453677"/>
          </a:xfrm>
          <a:prstGeom prst="rect">
            <a:avLst/>
          </a:prstGeom>
          <a:solidFill>
            <a:srgbClr val="297FD5">
              <a:lumMod val="75000"/>
            </a:srgbClr>
          </a:solidFill>
          <a:ln w="222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1043608" y="188640"/>
            <a:ext cx="3744416" cy="449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ГУ МВД РОССИИ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ПО  АЛТАЙСКОМУ КРАЮ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67377" y="1772816"/>
            <a:ext cx="4182850" cy="1988331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i="1" u="sng" dirty="0" smtClean="0">
                <a:solidFill>
                  <a:srgbClr val="FF0000"/>
                </a:solidFill>
                <a:latin typeface="Franklin Gothic Medium Cond" panose="020B0606030402020204" pitchFamily="34" charset="0"/>
              </a:rPr>
              <a:t>Производство, сбыт, пересылка наркотиков   (ст. 228.1  УК РФ)</a:t>
            </a:r>
            <a:endParaRPr lang="ru-RU" sz="3000" i="1" dirty="0">
              <a:solidFill>
                <a:srgbClr val="FF000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46706" y="3929024"/>
            <a:ext cx="4710635" cy="52322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endParaRPr lang="ru-RU" sz="2800" i="1" dirty="0" smtClean="0">
              <a:solidFill>
                <a:schemeClr val="accent6">
                  <a:lumMod val="1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683283" y="1772816"/>
            <a:ext cx="4269331" cy="24313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5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Impact" panose="020B0806030902050204" pitchFamily="34" charset="0"/>
              </a:rPr>
              <a:t>Сбыт  (распространение) наркотиков – </a:t>
            </a:r>
            <a:r>
              <a:rPr lang="ru-RU" sz="2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10000"/>
                  </a:schemeClr>
                </a:solidFill>
                <a:latin typeface="Impact" panose="020B0806030902050204" pitchFamily="34" charset="0"/>
              </a:rPr>
              <a:t>продажа, дарение, обмен, уплата долга, дача взаймы, угощение</a:t>
            </a:r>
          </a:p>
          <a:p>
            <a:pPr algn="ctr">
              <a:lnSpc>
                <a:spcPct val="90000"/>
              </a:lnSpc>
            </a:pPr>
            <a:endParaRPr lang="ru-RU" sz="2700" dirty="0">
              <a:solidFill>
                <a:schemeClr val="accent6">
                  <a:lumMod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73566" y="3717032"/>
            <a:ext cx="3610402" cy="2324040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500" u="sng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10000"/>
                  </a:schemeClr>
                </a:solidFill>
                <a:latin typeface="Impact" panose="020B0806030902050204" pitchFamily="34" charset="0"/>
              </a:rPr>
              <a:t>Максимальное наказание подростку может составить до </a:t>
            </a:r>
            <a:r>
              <a:rPr lang="ru-RU" sz="3500" u="sng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Impact" panose="020B0806030902050204" pitchFamily="34" charset="0"/>
              </a:rPr>
              <a:t>10 лет лишения свободы! </a:t>
            </a:r>
            <a:endParaRPr lang="ru-RU" sz="3500" u="sng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32446" y="4437112"/>
            <a:ext cx="4233043" cy="212483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200" dirty="0" smtClean="0">
                <a:solidFill>
                  <a:srgbClr val="FF0000"/>
                </a:solidFill>
                <a:latin typeface="Impact" panose="020B0806030902050204" pitchFamily="34" charset="0"/>
              </a:rPr>
              <a:t>Ответственность ужесточается, </a:t>
            </a:r>
            <a:r>
              <a:rPr lang="ru-RU" sz="2200" dirty="0" smtClean="0">
                <a:solidFill>
                  <a:schemeClr val="accent6">
                    <a:lumMod val="25000"/>
                  </a:schemeClr>
                </a:solidFill>
                <a:latin typeface="Impact" panose="020B0806030902050204" pitchFamily="34" charset="0"/>
              </a:rPr>
              <a:t>если сбыт совершен: в образовательной организации, транспорте, развлекательных заведениях, через сеть Интернет</a:t>
            </a:r>
            <a:endParaRPr lang="ru-RU" sz="2200" dirty="0">
              <a:solidFill>
                <a:schemeClr val="accent6">
                  <a:lumMod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6176726" y="3861048"/>
            <a:ext cx="1282444" cy="611560"/>
          </a:xfrm>
          <a:prstGeom prst="downArrow">
            <a:avLst/>
          </a:prstGeom>
          <a:solidFill>
            <a:schemeClr val="tx2">
              <a:lumMod val="25000"/>
              <a:alpha val="19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stA="53000" endPos="0" dist="114300" dir="5400000" sy="-100000" algn="bl" rotWithShape="0"/>
            <a:softEdge rad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ru-RU" sz="3500" dirty="0" smtClean="0">
              <a:solidFill>
                <a:srgbClr val="FFFFCC"/>
              </a:solidFill>
              <a:latin typeface="Impact" panose="020B080603090205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93" y="130221"/>
            <a:ext cx="967668" cy="53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800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8" grpId="0" animBg="1"/>
      <p:bldP spid="57" grpId="0"/>
      <p:bldP spid="54" grpId="0" animBg="1"/>
      <p:bldP spid="37" grpId="0" animBg="1"/>
      <p:bldP spid="18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275829" y="769360"/>
            <a:ext cx="8676784" cy="1003455"/>
            <a:chOff x="275829" y="985021"/>
            <a:chExt cx="8676784" cy="1064676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рямоугольник с одним вырезанным углом 9"/>
            <p:cNvSpPr/>
            <p:nvPr/>
          </p:nvSpPr>
          <p:spPr>
            <a:xfrm>
              <a:off x="539552" y="1001644"/>
              <a:ext cx="8413061" cy="1048053"/>
            </a:xfrm>
            <a:prstGeom prst="snip1Rect">
              <a:avLst>
                <a:gd name="adj" fmla="val 0"/>
              </a:avLst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algn="ctr"/>
              <a:r>
                <a:rPr lang="ru-RU" sz="2800" dirty="0">
                  <a:ln>
                    <a:solidFill>
                      <a:schemeClr val="accent6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Impact" pitchFamily="34" charset="0"/>
                </a:rPr>
                <a:t>Уголовная ответственность </a:t>
              </a:r>
              <a:r>
                <a:rPr lang="ru-RU" sz="2800" dirty="0" smtClean="0">
                  <a:ln>
                    <a:solidFill>
                      <a:schemeClr val="accent6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Impact" pitchFamily="34" charset="0"/>
                </a:rPr>
                <a:t>за распространение наркотиков через сеть Интернет </a:t>
              </a:r>
              <a:endParaRPr lang="ru-RU" sz="2800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Impact" pitchFamily="34" charset="0"/>
              </a:endParaRPr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 rot="5400000" flipH="1">
              <a:off x="-16058" y="1276908"/>
              <a:ext cx="1060041" cy="476268"/>
            </a:xfrm>
            <a:prstGeom prst="triangle">
              <a:avLst>
                <a:gd name="adj" fmla="val 47483"/>
              </a:avLst>
            </a:prstGeom>
            <a:solidFill>
              <a:schemeClr val="accent5">
                <a:lumMod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</p:grpSp>
      <p:sp>
        <p:nvSpPr>
          <p:cNvPr id="12" name="Полилиния 11"/>
          <p:cNvSpPr/>
          <p:nvPr/>
        </p:nvSpPr>
        <p:spPr>
          <a:xfrm flipV="1">
            <a:off x="0" y="6707306"/>
            <a:ext cx="6084168" cy="106070"/>
          </a:xfrm>
          <a:custGeom>
            <a:avLst/>
            <a:gdLst>
              <a:gd name="connsiteX0" fmla="*/ 0 w 6084168"/>
              <a:gd name="connsiteY0" fmla="*/ 0 h 129652"/>
              <a:gd name="connsiteX1" fmla="*/ 6084168 w 6084168"/>
              <a:gd name="connsiteY1" fmla="*/ 0 h 129652"/>
              <a:gd name="connsiteX2" fmla="*/ 6084168 w 6084168"/>
              <a:gd name="connsiteY2" fmla="*/ 129652 h 129652"/>
              <a:gd name="connsiteX3" fmla="*/ 0 w 6084168"/>
              <a:gd name="connsiteY3" fmla="*/ 129652 h 129652"/>
              <a:gd name="connsiteX4" fmla="*/ 0 w 6084168"/>
              <a:gd name="connsiteY4" fmla="*/ 0 h 129652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  <a:gd name="connsiteX0" fmla="*/ 107504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107504 w 6084168"/>
              <a:gd name="connsiteY4" fmla="*/ 0 h 144016"/>
              <a:gd name="connsiteX0" fmla="*/ 0 w 6084168"/>
              <a:gd name="connsiteY0" fmla="*/ 0 h 144016"/>
              <a:gd name="connsiteX1" fmla="*/ 6084168 w 6084168"/>
              <a:gd name="connsiteY1" fmla="*/ 0 h 144016"/>
              <a:gd name="connsiteX2" fmla="*/ 6012160 w 6084168"/>
              <a:gd name="connsiteY2" fmla="*/ 144016 h 144016"/>
              <a:gd name="connsiteX3" fmla="*/ 0 w 6084168"/>
              <a:gd name="connsiteY3" fmla="*/ 129652 h 144016"/>
              <a:gd name="connsiteX4" fmla="*/ 0 w 6084168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4168" h="144016">
                <a:moveTo>
                  <a:pt x="0" y="0"/>
                </a:moveTo>
                <a:lnTo>
                  <a:pt x="6084168" y="0"/>
                </a:lnTo>
                <a:lnTo>
                  <a:pt x="6012160" y="144016"/>
                </a:lnTo>
                <a:lnTo>
                  <a:pt x="0" y="12965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3366">
                  <a:alpha val="80000"/>
                </a:srgbClr>
              </a:gs>
              <a:gs pos="39999">
                <a:srgbClr val="0070C0">
                  <a:alpha val="79000"/>
                </a:srgbClr>
              </a:gs>
              <a:gs pos="70000">
                <a:srgbClr val="0070C0">
                  <a:alpha val="56000"/>
                </a:srgbClr>
              </a:gs>
              <a:gs pos="100000">
                <a:srgbClr val="003366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34143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6698308"/>
            <a:ext cx="3419872" cy="49014"/>
          </a:xfrm>
          <a:prstGeom prst="rect">
            <a:avLst/>
          </a:prstGeom>
          <a:gradFill flip="none" rotWithShape="1">
            <a:gsLst>
              <a:gs pos="0">
                <a:srgbClr val="C0504D">
                  <a:lumMod val="50000"/>
                </a:srgbClr>
              </a:gs>
              <a:gs pos="39999">
                <a:srgbClr val="C0504D">
                  <a:lumMod val="75000"/>
                </a:srgbClr>
              </a:gs>
              <a:gs pos="70000">
                <a:srgbClr val="C0504D">
                  <a:lumMod val="75000"/>
                </a:srgbClr>
              </a:gs>
              <a:gs pos="100000">
                <a:srgbClr val="C0504D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34143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7085" y="120073"/>
            <a:ext cx="8926285" cy="581891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bg2">
                  <a:lumMod val="90000"/>
                </a:schemeClr>
              </a:solidFill>
              <a:latin typeface="Impact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51521" y="188642"/>
            <a:ext cx="5832647" cy="453677"/>
          </a:xfrm>
          <a:prstGeom prst="rect">
            <a:avLst/>
          </a:prstGeom>
          <a:solidFill>
            <a:srgbClr val="297FD5">
              <a:lumMod val="75000"/>
            </a:srgbClr>
          </a:solidFill>
          <a:ln w="222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54" name="Подзаголовок 2"/>
          <p:cNvSpPr txBox="1">
            <a:spLocks/>
          </p:cNvSpPr>
          <p:nvPr/>
        </p:nvSpPr>
        <p:spPr>
          <a:xfrm>
            <a:off x="1043608" y="188640"/>
            <a:ext cx="3744416" cy="449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ГУ МВД РОССИИ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ПО  АЛТАЙСКОМУ КРАЮ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91145" y="2008810"/>
            <a:ext cx="3923196" cy="19409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25000"/>
                  </a:schemeClr>
                </a:solidFill>
                <a:latin typeface="Impact" panose="020B0806030902050204" pitchFamily="34" charset="0"/>
              </a:rPr>
              <a:t>За 9 месяцев 2021 года к уголовной ответственности на территории Алтайского края  привлечено </a:t>
            </a:r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Impact" panose="020B0806030902050204" pitchFamily="34" charset="0"/>
              </a:rPr>
              <a:t>14 подростков за сбыт наркотиков через Интернет</a:t>
            </a:r>
            <a:endParaRPr lang="ru-RU" sz="2000" dirty="0" smtClean="0">
              <a:ln>
                <a:solidFill>
                  <a:schemeClr val="bg1"/>
                </a:solidFill>
              </a:ln>
              <a:solidFill>
                <a:schemeClr val="accent6">
                  <a:lumMod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9552" y="1988840"/>
            <a:ext cx="4392488" cy="20482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700" dirty="0" smtClean="0">
                <a:solidFill>
                  <a:srgbClr val="FF0000"/>
                </a:solidFill>
                <a:latin typeface="Impact" panose="020B0806030902050204" pitchFamily="34" charset="0"/>
              </a:rPr>
              <a:t>«Закладчик»:</a:t>
            </a:r>
          </a:p>
          <a:p>
            <a:pPr marL="457200" indent="-457200" algn="ctr">
              <a:lnSpc>
                <a:spcPct val="90000"/>
              </a:lnSpc>
              <a:buFontTx/>
              <a:buChar char="-"/>
            </a:pP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  <a:latin typeface="Impact" panose="020B0806030902050204" pitchFamily="34" charset="0"/>
              </a:rPr>
              <a:t>работает непосредственно с наркотиками;</a:t>
            </a:r>
          </a:p>
          <a:p>
            <a:pPr marL="457200" indent="-457200" algn="ctr">
              <a:lnSpc>
                <a:spcPct val="90000"/>
              </a:lnSpc>
              <a:buFontTx/>
              <a:buChar char="-"/>
            </a:pP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  <a:latin typeface="Impact" panose="020B0806030902050204" pitchFamily="34" charset="0"/>
              </a:rPr>
              <a:t>чаще других попадает  в поле зрения правоохранительных органов</a:t>
            </a:r>
            <a:endParaRPr lang="ru-RU" sz="2000" dirty="0">
              <a:solidFill>
                <a:schemeClr val="accent6">
                  <a:lumMod val="2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93" y="130221"/>
            <a:ext cx="967668" cy="53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4941168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chemeClr val="accent3">
                    <a:lumMod val="10000"/>
                  </a:schemeClr>
                </a:solidFill>
              </a:rPr>
              <a:t>Газета «Алтайская правда» от 06.08.2021: В Барнауле </a:t>
            </a:r>
            <a:r>
              <a:rPr lang="ru-RU" i="1" dirty="0">
                <a:solidFill>
                  <a:schemeClr val="accent3">
                    <a:lumMod val="10000"/>
                  </a:schemeClr>
                </a:solidFill>
              </a:rPr>
              <a:t>17-летний </a:t>
            </a:r>
            <a:r>
              <a:rPr lang="ru-RU" i="1" dirty="0" smtClean="0">
                <a:solidFill>
                  <a:schemeClr val="accent3">
                    <a:lumMod val="10000"/>
                  </a:schemeClr>
                </a:solidFill>
              </a:rPr>
              <a:t>подросток признан </a:t>
            </a:r>
            <a:r>
              <a:rPr lang="ru-RU" i="1" dirty="0">
                <a:solidFill>
                  <a:schemeClr val="accent3">
                    <a:lumMod val="10000"/>
                  </a:schemeClr>
                </a:solidFill>
              </a:rPr>
              <a:t>виновным в незаконном сбыте наркотических средств. Суд назначил ему наказание в виде </a:t>
            </a:r>
            <a:r>
              <a:rPr lang="ru-RU" b="1" i="1" dirty="0">
                <a:solidFill>
                  <a:srgbClr val="FF0000"/>
                </a:solidFill>
              </a:rPr>
              <a:t>3 лет лишения </a:t>
            </a:r>
            <a:r>
              <a:rPr lang="ru-RU" b="1" i="1" dirty="0" smtClean="0">
                <a:solidFill>
                  <a:srgbClr val="FF0000"/>
                </a:solidFill>
              </a:rPr>
              <a:t>свободы и отбыванием наказания в воспитательной колонии</a:t>
            </a:r>
            <a:r>
              <a:rPr lang="ru-RU" i="1" dirty="0" smtClean="0">
                <a:solidFill>
                  <a:schemeClr val="accent3">
                    <a:lumMod val="10000"/>
                  </a:schemeClr>
                </a:solidFill>
              </a:rPr>
              <a:t>. </a:t>
            </a:r>
            <a:r>
              <a:rPr lang="ru-RU" i="1" dirty="0">
                <a:solidFill>
                  <a:srgbClr val="003300"/>
                </a:solidFill>
              </a:rPr>
              <a:t>Получив соответствующие инструкции от </a:t>
            </a:r>
            <a:r>
              <a:rPr lang="ru-RU" i="1" u="sng" dirty="0">
                <a:solidFill>
                  <a:srgbClr val="003300"/>
                </a:solidFill>
              </a:rPr>
              <a:t>незнакомц</a:t>
            </a:r>
            <a:r>
              <a:rPr lang="ru-RU" i="1" dirty="0">
                <a:solidFill>
                  <a:srgbClr val="003300"/>
                </a:solidFill>
              </a:rPr>
              <a:t>а, молодой человек сделал несколько закладок с наркотиками в разных частях города.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2699792" y="4077072"/>
            <a:ext cx="3885563" cy="720079"/>
          </a:xfrm>
          <a:custGeom>
            <a:avLst/>
            <a:gdLst>
              <a:gd name="connsiteX0" fmla="*/ 0 w 8205856"/>
              <a:gd name="connsiteY0" fmla="*/ 0 h 780032"/>
              <a:gd name="connsiteX1" fmla="*/ 8205856 w 8205856"/>
              <a:gd name="connsiteY1" fmla="*/ 0 h 780032"/>
              <a:gd name="connsiteX2" fmla="*/ 8205856 w 8205856"/>
              <a:gd name="connsiteY2" fmla="*/ 780032 h 780032"/>
              <a:gd name="connsiteX3" fmla="*/ 0 w 8205856"/>
              <a:gd name="connsiteY3" fmla="*/ 780032 h 780032"/>
              <a:gd name="connsiteX4" fmla="*/ 0 w 8205856"/>
              <a:gd name="connsiteY4" fmla="*/ 0 h 78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5856" h="780032">
                <a:moveTo>
                  <a:pt x="0" y="0"/>
                </a:moveTo>
                <a:lnTo>
                  <a:pt x="8205856" y="0"/>
                </a:lnTo>
                <a:lnTo>
                  <a:pt x="8205856" y="780032"/>
                </a:lnTo>
                <a:lnTo>
                  <a:pt x="0" y="7800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sz="23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Основной  мотив </a:t>
            </a:r>
            <a:r>
              <a:rPr lang="ru-RU" sz="23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– желание заработать</a:t>
            </a:r>
            <a:endParaRPr lang="ru-RU" sz="2300" dirty="0" smtClean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rgbClr val="FF00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71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3" grpId="0"/>
      <p:bldP spid="18" grpId="0" animBg="1"/>
    </p:bldLst>
  </p:timing>
</p:sld>
</file>

<file path=ppt/theme/theme1.xml><?xml version="1.0" encoding="utf-8"?>
<a:theme xmlns:a="http://schemas.openxmlformats.org/drawingml/2006/main" name="Углы">
  <a:themeElements>
    <a:clrScheme name="Другая 9">
      <a:dk1>
        <a:srgbClr val="66CCFF"/>
      </a:dk1>
      <a:lt1>
        <a:sysClr val="window" lastClr="FFFFFF"/>
      </a:lt1>
      <a:dk2>
        <a:srgbClr val="C1EAFF"/>
      </a:dk2>
      <a:lt2>
        <a:srgbClr val="D6EAFF"/>
      </a:lt2>
      <a:accent1>
        <a:srgbClr val="66CCFF"/>
      </a:accent1>
      <a:accent2>
        <a:srgbClr val="CCECFF"/>
      </a:accent2>
      <a:accent3>
        <a:srgbClr val="C1EAFF"/>
      </a:accent3>
      <a:accent4>
        <a:srgbClr val="CCECFF"/>
      </a:accent4>
      <a:accent5>
        <a:srgbClr val="C1EAFF"/>
      </a:accent5>
      <a:accent6>
        <a:srgbClr val="9EDAFE"/>
      </a:accent6>
      <a:hlink>
        <a:srgbClr val="C1EAFF"/>
      </a:hlink>
      <a:folHlink>
        <a:srgbClr val="C1EAFF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>
    <a:spDef>
      <a:spPr>
        <a:solidFill>
          <a:srgbClr val="162806">
            <a:alpha val="80000"/>
          </a:srgbClr>
        </a:solidFill>
        <a:ln>
          <a:noFill/>
        </a:ln>
        <a:effectLst>
          <a:glow>
            <a:schemeClr val="accent1">
              <a:alpha val="40000"/>
            </a:schemeClr>
          </a:glow>
          <a:outerShdw blurRad="50800" dist="38100" dir="5400000" algn="t" rotWithShape="0">
            <a:prstClr val="black">
              <a:alpha val="40000"/>
            </a:prstClr>
          </a:outerShdw>
          <a:reflection stA="53000" endPos="0" dist="114300" dir="5400000" sy="-100000" algn="bl" rotWithShape="0"/>
          <a:softEdge rad="0"/>
        </a:effectLst>
        <a:scene3d>
          <a:camera prst="orthographicFront"/>
          <a:lightRig rig="threePt" dir="t"/>
        </a:scene3d>
        <a:sp3d>
          <a:bevelT prst="convex"/>
        </a:sp3d>
      </a:spPr>
      <a:bodyPr lIns="0" rIns="0" rtlCol="0" anchor="ctr"/>
      <a:lstStyle>
        <a:defPPr algn="ctr">
          <a:defRPr sz="3500" dirty="0" smtClean="0">
            <a:solidFill>
              <a:srgbClr val="FFFFCC"/>
            </a:solidFill>
            <a:latin typeface="Impact" panose="020B080603090205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16996</TotalTime>
  <Words>602</Words>
  <Application>Microsoft Office PowerPoint</Application>
  <PresentationFormat>Экран (4:3)</PresentationFormat>
  <Paragraphs>114</Paragraphs>
  <Slides>11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Лапшин</dc:creator>
  <cp:lastModifiedBy>Admin</cp:lastModifiedBy>
  <cp:revision>2156</cp:revision>
  <cp:lastPrinted>2019-10-11T09:44:25Z</cp:lastPrinted>
  <dcterms:created xsi:type="dcterms:W3CDTF">2016-03-23T03:37:09Z</dcterms:created>
  <dcterms:modified xsi:type="dcterms:W3CDTF">2021-11-17T02:12:31Z</dcterms:modified>
</cp:coreProperties>
</file>